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79" r:id="rId3"/>
    <p:sldId id="265" r:id="rId4"/>
    <p:sldId id="259" r:id="rId5"/>
    <p:sldId id="266" r:id="rId6"/>
    <p:sldId id="260" r:id="rId7"/>
    <p:sldId id="280" r:id="rId8"/>
    <p:sldId id="277" r:id="rId9"/>
    <p:sldId id="264" r:id="rId10"/>
  </p:sldIdLst>
  <p:sldSz cx="14630400" cy="8229600"/>
  <p:notesSz cx="8229600" cy="14630400"/>
  <p:embeddedFontLst>
    <p:embeddedFont>
      <p:font typeface="Arial Rounded MT Bold" panose="020F0704030504030204" pitchFamily="34" charset="0"/>
      <p:regular r:id="rId12"/>
    </p:embeddedFont>
    <p:embeddedFont>
      <p:font typeface="Barlow Bold" panose="00000800000000000000" pitchFamily="2" charset="0"/>
      <p:bold r:id="rId13"/>
    </p:embeddedFont>
    <p:embeddedFont>
      <p:font typeface="Cambria Math" panose="02040503050406030204" pitchFamily="18" charset="0"/>
      <p:regular r:id="rId14"/>
    </p:embeddedFont>
    <p:embeddedFont>
      <p:font typeface="Montserrat" panose="00000500000000000000" pitchFamily="2" charset="0"/>
      <p:regular r:id="rId15"/>
      <p:bold r:id="rId16"/>
      <p:italic r:id="rId17"/>
      <p:boldItalic r:id="rId18"/>
    </p:embeddedFont>
    <p:embeddedFont>
      <p:font typeface="Tomorrow"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1C1C1C"/>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9E5BBD-6153-484C-BF7E-05BCD59382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9754D4D6-30B1-47CE-B0B3-CA733FBC82E7}">
      <dgm:prSet phldrT="[Text]"/>
      <dgm:spPr>
        <a:solidFill>
          <a:schemeClr val="tx2"/>
        </a:solidFill>
      </dgm:spPr>
      <dgm:t>
        <a:bodyPr/>
        <a:lstStyle/>
        <a:p>
          <a:r>
            <a:rPr lang="en-US" dirty="0"/>
            <a:t>1</a:t>
          </a:r>
          <a:endParaRPr lang="en-IN" dirty="0"/>
        </a:p>
      </dgm:t>
    </dgm:pt>
    <dgm:pt modelId="{59699396-2F1A-4FE6-96B5-A360AB9C2F45}" type="parTrans" cxnId="{7405BDD5-03B9-49F1-A3BD-3047F96B8514}">
      <dgm:prSet/>
      <dgm:spPr/>
      <dgm:t>
        <a:bodyPr/>
        <a:lstStyle/>
        <a:p>
          <a:endParaRPr lang="en-IN"/>
        </a:p>
      </dgm:t>
    </dgm:pt>
    <dgm:pt modelId="{EE13EC81-F2E5-4F22-A564-3BDC363CDDFD}" type="sibTrans" cxnId="{7405BDD5-03B9-49F1-A3BD-3047F96B8514}">
      <dgm:prSet/>
      <dgm:spPr/>
      <dgm:t>
        <a:bodyPr/>
        <a:lstStyle/>
        <a:p>
          <a:endParaRPr lang="en-IN"/>
        </a:p>
      </dgm:t>
    </dgm:pt>
    <dgm:pt modelId="{75716BCC-2074-4B0F-980D-8EF9EDAA0BED}">
      <dgm:prSet phldrT="[Text]"/>
      <dgm:spPr>
        <a:ln>
          <a:solidFill>
            <a:schemeClr val="tx2"/>
          </a:solidFill>
        </a:ln>
      </dgm:spPr>
      <dgm:t>
        <a:bodyPr/>
        <a:lstStyle/>
        <a:p>
          <a:pPr>
            <a:buNone/>
          </a:pPr>
          <a:r>
            <a:rPr lang="en-US" dirty="0"/>
            <a:t>Start from the root node</a:t>
          </a:r>
          <a:endParaRPr lang="en-IN" dirty="0"/>
        </a:p>
      </dgm:t>
    </dgm:pt>
    <dgm:pt modelId="{4F27AF55-B418-4414-BDEF-3411C5565589}" type="parTrans" cxnId="{A765FC48-BA23-48B0-A685-946F6633C248}">
      <dgm:prSet/>
      <dgm:spPr/>
      <dgm:t>
        <a:bodyPr/>
        <a:lstStyle/>
        <a:p>
          <a:endParaRPr lang="en-IN"/>
        </a:p>
      </dgm:t>
    </dgm:pt>
    <dgm:pt modelId="{25A67FF5-5A97-4329-90EB-9D14F6CB9C42}" type="sibTrans" cxnId="{A765FC48-BA23-48B0-A685-946F6633C248}">
      <dgm:prSet/>
      <dgm:spPr/>
      <dgm:t>
        <a:bodyPr/>
        <a:lstStyle/>
        <a:p>
          <a:endParaRPr lang="en-IN"/>
        </a:p>
      </dgm:t>
    </dgm:pt>
    <dgm:pt modelId="{FF1BBA8B-0CA6-4177-9524-FF5FE027DE91}">
      <dgm:prSet phldrT="[Text]"/>
      <dgm:spPr>
        <a:solidFill>
          <a:schemeClr val="tx2"/>
        </a:solidFill>
      </dgm:spPr>
      <dgm:t>
        <a:bodyPr/>
        <a:lstStyle/>
        <a:p>
          <a:r>
            <a:rPr lang="en-US" dirty="0"/>
            <a:t>2</a:t>
          </a:r>
          <a:endParaRPr lang="en-IN" dirty="0"/>
        </a:p>
      </dgm:t>
    </dgm:pt>
    <dgm:pt modelId="{B970F85E-F24C-47F7-BC02-7FB05D5A5BA6}" type="parTrans" cxnId="{ED2D7D90-D57B-4B19-8C6B-FFE8BD3E1C94}">
      <dgm:prSet/>
      <dgm:spPr/>
      <dgm:t>
        <a:bodyPr/>
        <a:lstStyle/>
        <a:p>
          <a:endParaRPr lang="en-IN"/>
        </a:p>
      </dgm:t>
    </dgm:pt>
    <dgm:pt modelId="{737BFC0D-CEB2-458E-9DD5-297BEF931A3D}" type="sibTrans" cxnId="{ED2D7D90-D57B-4B19-8C6B-FFE8BD3E1C94}">
      <dgm:prSet/>
      <dgm:spPr/>
      <dgm:t>
        <a:bodyPr/>
        <a:lstStyle/>
        <a:p>
          <a:endParaRPr lang="en-IN"/>
        </a:p>
      </dgm:t>
    </dgm:pt>
    <dgm:pt modelId="{ACBF4C45-8732-4ACF-BE83-EBEAFF30CCA7}">
      <dgm:prSet phldrT="[Text]"/>
      <dgm:spPr>
        <a:ln>
          <a:solidFill>
            <a:schemeClr val="tx2"/>
          </a:solidFill>
        </a:ln>
      </dgm:spPr>
      <dgm:t>
        <a:bodyPr/>
        <a:lstStyle/>
        <a:p>
          <a:pPr>
            <a:buNone/>
          </a:pPr>
          <a:r>
            <a:rPr lang="en-US" dirty="0"/>
            <a:t>Explore all neighboring nodes at the present</a:t>
          </a:r>
          <a:endParaRPr lang="en-IN" dirty="0"/>
        </a:p>
      </dgm:t>
    </dgm:pt>
    <dgm:pt modelId="{DAEA221B-042B-40BB-98AB-3F85381121DD}" type="parTrans" cxnId="{C942B996-9CB7-4812-8168-76A54FF6205D}">
      <dgm:prSet/>
      <dgm:spPr/>
      <dgm:t>
        <a:bodyPr/>
        <a:lstStyle/>
        <a:p>
          <a:endParaRPr lang="en-IN"/>
        </a:p>
      </dgm:t>
    </dgm:pt>
    <dgm:pt modelId="{56A42317-1465-41CC-AB16-3480C0ED4641}" type="sibTrans" cxnId="{C942B996-9CB7-4812-8168-76A54FF6205D}">
      <dgm:prSet/>
      <dgm:spPr/>
      <dgm:t>
        <a:bodyPr/>
        <a:lstStyle/>
        <a:p>
          <a:endParaRPr lang="en-IN"/>
        </a:p>
      </dgm:t>
    </dgm:pt>
    <dgm:pt modelId="{14943FA0-22B1-4360-B8FD-4314A3EE190A}">
      <dgm:prSet phldrT="[Text]"/>
      <dgm:spPr>
        <a:solidFill>
          <a:schemeClr val="tx2"/>
        </a:solidFill>
      </dgm:spPr>
      <dgm:t>
        <a:bodyPr/>
        <a:lstStyle/>
        <a:p>
          <a:r>
            <a:rPr lang="en-US" dirty="0"/>
            <a:t>3</a:t>
          </a:r>
          <a:endParaRPr lang="en-IN" dirty="0"/>
        </a:p>
      </dgm:t>
    </dgm:pt>
    <dgm:pt modelId="{0B934FAA-79D5-402F-8C50-ED70DF96EAA8}" type="parTrans" cxnId="{39FF997B-9D37-487E-9A7E-7988D04FA9E4}">
      <dgm:prSet/>
      <dgm:spPr/>
      <dgm:t>
        <a:bodyPr/>
        <a:lstStyle/>
        <a:p>
          <a:endParaRPr lang="en-IN"/>
        </a:p>
      </dgm:t>
    </dgm:pt>
    <dgm:pt modelId="{8E0DD48F-CF58-46A5-BB4B-9967EC29A6FE}" type="sibTrans" cxnId="{39FF997B-9D37-487E-9A7E-7988D04FA9E4}">
      <dgm:prSet/>
      <dgm:spPr/>
      <dgm:t>
        <a:bodyPr/>
        <a:lstStyle/>
        <a:p>
          <a:endParaRPr lang="en-IN"/>
        </a:p>
      </dgm:t>
    </dgm:pt>
    <dgm:pt modelId="{20CB514D-B39A-4616-8FEE-55183A2A279C}">
      <dgm:prSet phldrT="[Text]"/>
      <dgm:spPr>
        <a:ln>
          <a:solidFill>
            <a:schemeClr val="tx2"/>
          </a:solidFill>
        </a:ln>
      </dgm:spPr>
      <dgm:t>
        <a:bodyPr/>
        <a:lstStyle/>
        <a:p>
          <a:pPr>
            <a:buNone/>
          </a:pPr>
          <a:r>
            <a:rPr lang="en-US" dirty="0"/>
            <a:t>Move to the next depth level and repeat the</a:t>
          </a:r>
          <a:endParaRPr lang="en-IN" dirty="0"/>
        </a:p>
      </dgm:t>
    </dgm:pt>
    <dgm:pt modelId="{5FA9087B-6AA4-467B-A50E-940310F312E4}" type="parTrans" cxnId="{91BF515F-69EA-4779-93F9-50C089676748}">
      <dgm:prSet/>
      <dgm:spPr/>
      <dgm:t>
        <a:bodyPr/>
        <a:lstStyle/>
        <a:p>
          <a:endParaRPr lang="en-IN"/>
        </a:p>
      </dgm:t>
    </dgm:pt>
    <dgm:pt modelId="{D2206599-D9F2-422A-948E-764126AA1BCC}" type="sibTrans" cxnId="{91BF515F-69EA-4779-93F9-50C089676748}">
      <dgm:prSet/>
      <dgm:spPr/>
      <dgm:t>
        <a:bodyPr/>
        <a:lstStyle/>
        <a:p>
          <a:endParaRPr lang="en-IN"/>
        </a:p>
      </dgm:t>
    </dgm:pt>
    <dgm:pt modelId="{D58C56B2-BF3B-41F9-AC0D-47E847FB4882}">
      <dgm:prSet phldrT="[Text]"/>
      <dgm:spPr>
        <a:solidFill>
          <a:schemeClr val="tx2"/>
        </a:solidFill>
      </dgm:spPr>
      <dgm:t>
        <a:bodyPr/>
        <a:lstStyle/>
        <a:p>
          <a:r>
            <a:rPr lang="en-US" dirty="0"/>
            <a:t>4</a:t>
          </a:r>
          <a:endParaRPr lang="en-IN" dirty="0"/>
        </a:p>
      </dgm:t>
    </dgm:pt>
    <dgm:pt modelId="{172F91CD-0899-473A-9373-37B9613A7E25}" type="parTrans" cxnId="{03B4039F-BB6E-4042-BD6B-2A3164DC873A}">
      <dgm:prSet/>
      <dgm:spPr/>
      <dgm:t>
        <a:bodyPr/>
        <a:lstStyle/>
        <a:p>
          <a:endParaRPr lang="en-IN"/>
        </a:p>
      </dgm:t>
    </dgm:pt>
    <dgm:pt modelId="{B323C86A-4D8A-492E-A4BC-CDE777A2F196}" type="sibTrans" cxnId="{03B4039F-BB6E-4042-BD6B-2A3164DC873A}">
      <dgm:prSet/>
      <dgm:spPr/>
      <dgm:t>
        <a:bodyPr/>
        <a:lstStyle/>
        <a:p>
          <a:endParaRPr lang="en-IN"/>
        </a:p>
      </dgm:t>
    </dgm:pt>
    <dgm:pt modelId="{876AFFEB-E87F-4C72-9816-9B376A3A6585}">
      <dgm:prSet phldrT="[Text]"/>
      <dgm:spPr>
        <a:ln>
          <a:solidFill>
            <a:schemeClr val="tx2"/>
          </a:solidFill>
        </a:ln>
      </dgm:spPr>
      <dgm:t>
        <a:bodyPr/>
        <a:lstStyle/>
        <a:p>
          <a:pPr>
            <a:buNone/>
          </a:pPr>
          <a:r>
            <a:rPr lang="en-US" dirty="0"/>
            <a:t>If a goal state is reached, return the solution</a:t>
          </a:r>
          <a:endParaRPr lang="en-IN" dirty="0"/>
        </a:p>
      </dgm:t>
    </dgm:pt>
    <dgm:pt modelId="{0710D519-0CBB-49AE-A8C4-89A8F2BA614B}" type="parTrans" cxnId="{AED95FC5-B09D-4CA5-AB5A-F4C7632E2015}">
      <dgm:prSet/>
      <dgm:spPr/>
      <dgm:t>
        <a:bodyPr/>
        <a:lstStyle/>
        <a:p>
          <a:endParaRPr lang="en-IN"/>
        </a:p>
      </dgm:t>
    </dgm:pt>
    <dgm:pt modelId="{3B3EF3CE-6FC5-405C-ADBD-525BD26AD320}" type="sibTrans" cxnId="{AED95FC5-B09D-4CA5-AB5A-F4C7632E2015}">
      <dgm:prSet/>
      <dgm:spPr/>
      <dgm:t>
        <a:bodyPr/>
        <a:lstStyle/>
        <a:p>
          <a:endParaRPr lang="en-IN"/>
        </a:p>
      </dgm:t>
    </dgm:pt>
    <dgm:pt modelId="{504D46A1-8BFE-4A94-B937-7188CD4D105D}">
      <dgm:prSet phldrT="[Text]"/>
      <dgm:spPr>
        <a:ln>
          <a:solidFill>
            <a:schemeClr val="tx2"/>
          </a:solidFill>
        </a:ln>
      </dgm:spPr>
      <dgm:t>
        <a:bodyPr/>
        <a:lstStyle/>
        <a:p>
          <a:pPr>
            <a:buNone/>
          </a:pPr>
          <a:r>
            <a:rPr lang="en-US" dirty="0"/>
            <a:t>depth</a:t>
          </a:r>
          <a:endParaRPr lang="en-IN" dirty="0"/>
        </a:p>
      </dgm:t>
    </dgm:pt>
    <dgm:pt modelId="{4C7E516E-1779-4947-8732-898DC1451F69}" type="parTrans" cxnId="{2B8A622F-5541-4FE6-8099-892D31A838D8}">
      <dgm:prSet/>
      <dgm:spPr/>
      <dgm:t>
        <a:bodyPr/>
        <a:lstStyle/>
        <a:p>
          <a:endParaRPr lang="en-IN"/>
        </a:p>
      </dgm:t>
    </dgm:pt>
    <dgm:pt modelId="{49DDB1A9-6427-4650-9E40-C0F668C59847}" type="sibTrans" cxnId="{2B8A622F-5541-4FE6-8099-892D31A838D8}">
      <dgm:prSet/>
      <dgm:spPr/>
      <dgm:t>
        <a:bodyPr/>
        <a:lstStyle/>
        <a:p>
          <a:endParaRPr lang="en-IN"/>
        </a:p>
      </dgm:t>
    </dgm:pt>
    <dgm:pt modelId="{89A2D681-1209-49FF-9549-358FC0300A25}">
      <dgm:prSet phldrT="[Text]"/>
      <dgm:spPr>
        <a:ln>
          <a:solidFill>
            <a:schemeClr val="tx2"/>
          </a:solidFill>
        </a:ln>
      </dgm:spPr>
      <dgm:t>
        <a:bodyPr/>
        <a:lstStyle/>
        <a:p>
          <a:pPr>
            <a:buNone/>
          </a:pPr>
          <a:r>
            <a:rPr lang="en-US" dirty="0"/>
            <a:t>process</a:t>
          </a:r>
          <a:endParaRPr lang="en-IN" dirty="0"/>
        </a:p>
      </dgm:t>
    </dgm:pt>
    <dgm:pt modelId="{BD4F4AD9-02BE-4B02-9BAB-CBB8BD490924}" type="parTrans" cxnId="{29C1EE9C-AE3A-4A49-B5D2-73777D21233F}">
      <dgm:prSet/>
      <dgm:spPr/>
      <dgm:t>
        <a:bodyPr/>
        <a:lstStyle/>
        <a:p>
          <a:endParaRPr lang="en-IN"/>
        </a:p>
      </dgm:t>
    </dgm:pt>
    <dgm:pt modelId="{C1140A19-1FA8-4FF4-AB35-B32D6B8E01E0}" type="sibTrans" cxnId="{29C1EE9C-AE3A-4A49-B5D2-73777D21233F}">
      <dgm:prSet/>
      <dgm:spPr/>
      <dgm:t>
        <a:bodyPr/>
        <a:lstStyle/>
        <a:p>
          <a:endParaRPr lang="en-IN"/>
        </a:p>
      </dgm:t>
    </dgm:pt>
    <dgm:pt modelId="{78A0626B-EA58-4A8E-B315-9BA66A866113}" type="pres">
      <dgm:prSet presAssocID="{129E5BBD-6153-484C-BF7E-05BCD59382BA}" presName="linearFlow" presStyleCnt="0">
        <dgm:presLayoutVars>
          <dgm:dir/>
          <dgm:animLvl val="lvl"/>
          <dgm:resizeHandles val="exact"/>
        </dgm:presLayoutVars>
      </dgm:prSet>
      <dgm:spPr/>
    </dgm:pt>
    <dgm:pt modelId="{0C322360-709D-44F0-8705-F9A87588086F}" type="pres">
      <dgm:prSet presAssocID="{9754D4D6-30B1-47CE-B0B3-CA733FBC82E7}" presName="composite" presStyleCnt="0"/>
      <dgm:spPr/>
    </dgm:pt>
    <dgm:pt modelId="{FB97213B-A3C9-4ACE-AAB5-6C6ACC42777C}" type="pres">
      <dgm:prSet presAssocID="{9754D4D6-30B1-47CE-B0B3-CA733FBC82E7}" presName="parentText" presStyleLbl="alignNode1" presStyleIdx="0" presStyleCnt="4">
        <dgm:presLayoutVars>
          <dgm:chMax val="1"/>
          <dgm:bulletEnabled val="1"/>
        </dgm:presLayoutVars>
      </dgm:prSet>
      <dgm:spPr/>
    </dgm:pt>
    <dgm:pt modelId="{E333B201-E2F2-448C-8059-1CC1748F8988}" type="pres">
      <dgm:prSet presAssocID="{9754D4D6-30B1-47CE-B0B3-CA733FBC82E7}" presName="descendantText" presStyleLbl="alignAcc1" presStyleIdx="0" presStyleCnt="4">
        <dgm:presLayoutVars>
          <dgm:bulletEnabled val="1"/>
        </dgm:presLayoutVars>
      </dgm:prSet>
      <dgm:spPr/>
    </dgm:pt>
    <dgm:pt modelId="{66B669A7-1D9A-4751-BA86-21D7684D502D}" type="pres">
      <dgm:prSet presAssocID="{EE13EC81-F2E5-4F22-A564-3BDC363CDDFD}" presName="sp" presStyleCnt="0"/>
      <dgm:spPr/>
    </dgm:pt>
    <dgm:pt modelId="{753BD5AD-EC76-4569-9AB0-799236D95F14}" type="pres">
      <dgm:prSet presAssocID="{FF1BBA8B-0CA6-4177-9524-FF5FE027DE91}" presName="composite" presStyleCnt="0"/>
      <dgm:spPr/>
    </dgm:pt>
    <dgm:pt modelId="{73D70BA1-1186-4874-9FCB-12DE03FD8001}" type="pres">
      <dgm:prSet presAssocID="{FF1BBA8B-0CA6-4177-9524-FF5FE027DE91}" presName="parentText" presStyleLbl="alignNode1" presStyleIdx="1" presStyleCnt="4">
        <dgm:presLayoutVars>
          <dgm:chMax val="1"/>
          <dgm:bulletEnabled val="1"/>
        </dgm:presLayoutVars>
      </dgm:prSet>
      <dgm:spPr/>
    </dgm:pt>
    <dgm:pt modelId="{BDF5CF39-55E2-44A6-9E1C-66A5C3E0A69C}" type="pres">
      <dgm:prSet presAssocID="{FF1BBA8B-0CA6-4177-9524-FF5FE027DE91}" presName="descendantText" presStyleLbl="alignAcc1" presStyleIdx="1" presStyleCnt="4">
        <dgm:presLayoutVars>
          <dgm:bulletEnabled val="1"/>
        </dgm:presLayoutVars>
      </dgm:prSet>
      <dgm:spPr/>
    </dgm:pt>
    <dgm:pt modelId="{DB3CBD85-2D1F-4A41-808D-17545F67CD38}" type="pres">
      <dgm:prSet presAssocID="{737BFC0D-CEB2-458E-9DD5-297BEF931A3D}" presName="sp" presStyleCnt="0"/>
      <dgm:spPr/>
    </dgm:pt>
    <dgm:pt modelId="{7EDFC581-1CD7-4926-B1B4-7FF590205C9E}" type="pres">
      <dgm:prSet presAssocID="{14943FA0-22B1-4360-B8FD-4314A3EE190A}" presName="composite" presStyleCnt="0"/>
      <dgm:spPr/>
    </dgm:pt>
    <dgm:pt modelId="{47509BE0-7637-4D56-A86E-D767B0E15CE0}" type="pres">
      <dgm:prSet presAssocID="{14943FA0-22B1-4360-B8FD-4314A3EE190A}" presName="parentText" presStyleLbl="alignNode1" presStyleIdx="2" presStyleCnt="4">
        <dgm:presLayoutVars>
          <dgm:chMax val="1"/>
          <dgm:bulletEnabled val="1"/>
        </dgm:presLayoutVars>
      </dgm:prSet>
      <dgm:spPr/>
    </dgm:pt>
    <dgm:pt modelId="{D3F805B5-1EFD-4BC4-BCEC-C82E76F32E9C}" type="pres">
      <dgm:prSet presAssocID="{14943FA0-22B1-4360-B8FD-4314A3EE190A}" presName="descendantText" presStyleLbl="alignAcc1" presStyleIdx="2" presStyleCnt="4">
        <dgm:presLayoutVars>
          <dgm:bulletEnabled val="1"/>
        </dgm:presLayoutVars>
      </dgm:prSet>
      <dgm:spPr/>
    </dgm:pt>
    <dgm:pt modelId="{86697F57-695B-422E-8959-90E3F617473E}" type="pres">
      <dgm:prSet presAssocID="{8E0DD48F-CF58-46A5-BB4B-9967EC29A6FE}" presName="sp" presStyleCnt="0"/>
      <dgm:spPr/>
    </dgm:pt>
    <dgm:pt modelId="{7145A54B-D64B-42B6-BFFB-98DBBB5C893B}" type="pres">
      <dgm:prSet presAssocID="{D58C56B2-BF3B-41F9-AC0D-47E847FB4882}" presName="composite" presStyleCnt="0"/>
      <dgm:spPr/>
    </dgm:pt>
    <dgm:pt modelId="{5B672EF5-C073-4353-B57E-990A3C0ACECA}" type="pres">
      <dgm:prSet presAssocID="{D58C56B2-BF3B-41F9-AC0D-47E847FB4882}" presName="parentText" presStyleLbl="alignNode1" presStyleIdx="3" presStyleCnt="4">
        <dgm:presLayoutVars>
          <dgm:chMax val="1"/>
          <dgm:bulletEnabled val="1"/>
        </dgm:presLayoutVars>
      </dgm:prSet>
      <dgm:spPr/>
    </dgm:pt>
    <dgm:pt modelId="{101C0388-ADB0-4B4F-8F4B-AB7DDA0D04CF}" type="pres">
      <dgm:prSet presAssocID="{D58C56B2-BF3B-41F9-AC0D-47E847FB4882}" presName="descendantText" presStyleLbl="alignAcc1" presStyleIdx="3" presStyleCnt="4">
        <dgm:presLayoutVars>
          <dgm:bulletEnabled val="1"/>
        </dgm:presLayoutVars>
      </dgm:prSet>
      <dgm:spPr/>
    </dgm:pt>
  </dgm:ptLst>
  <dgm:cxnLst>
    <dgm:cxn modelId="{79144509-65C7-45C3-8E37-324701E5CCFC}" type="presOf" srcId="{D58C56B2-BF3B-41F9-AC0D-47E847FB4882}" destId="{5B672EF5-C073-4353-B57E-990A3C0ACECA}" srcOrd="0" destOrd="0" presId="urn:microsoft.com/office/officeart/2005/8/layout/chevron2"/>
    <dgm:cxn modelId="{D9473924-9242-43B8-9C28-BFAD17A44D52}" type="presOf" srcId="{75716BCC-2074-4B0F-980D-8EF9EDAA0BED}" destId="{E333B201-E2F2-448C-8059-1CC1748F8988}" srcOrd="0" destOrd="0" presId="urn:microsoft.com/office/officeart/2005/8/layout/chevron2"/>
    <dgm:cxn modelId="{2B8A622F-5541-4FE6-8099-892D31A838D8}" srcId="{FF1BBA8B-0CA6-4177-9524-FF5FE027DE91}" destId="{504D46A1-8BFE-4A94-B937-7188CD4D105D}" srcOrd="1" destOrd="0" parTransId="{4C7E516E-1779-4947-8732-898DC1451F69}" sibTransId="{49DDB1A9-6427-4650-9E40-C0F668C59847}"/>
    <dgm:cxn modelId="{4318FB36-D9E9-4966-A5E0-F85C61F312AB}" type="presOf" srcId="{FF1BBA8B-0CA6-4177-9524-FF5FE027DE91}" destId="{73D70BA1-1186-4874-9FCB-12DE03FD8001}" srcOrd="0" destOrd="0" presId="urn:microsoft.com/office/officeart/2005/8/layout/chevron2"/>
    <dgm:cxn modelId="{C4FBD23F-1FFE-4E66-96B3-DA82BA9C444F}" type="presOf" srcId="{89A2D681-1209-49FF-9549-358FC0300A25}" destId="{D3F805B5-1EFD-4BC4-BCEC-C82E76F32E9C}" srcOrd="0" destOrd="1" presId="urn:microsoft.com/office/officeart/2005/8/layout/chevron2"/>
    <dgm:cxn modelId="{91BF515F-69EA-4779-93F9-50C089676748}" srcId="{14943FA0-22B1-4360-B8FD-4314A3EE190A}" destId="{20CB514D-B39A-4616-8FEE-55183A2A279C}" srcOrd="0" destOrd="0" parTransId="{5FA9087B-6AA4-467B-A50E-940310F312E4}" sibTransId="{D2206599-D9F2-422A-948E-764126AA1BCC}"/>
    <dgm:cxn modelId="{1BBAC044-C09D-4B2F-964B-05D06BC1F8D9}" type="presOf" srcId="{9754D4D6-30B1-47CE-B0B3-CA733FBC82E7}" destId="{FB97213B-A3C9-4ACE-AAB5-6C6ACC42777C}" srcOrd="0" destOrd="0" presId="urn:microsoft.com/office/officeart/2005/8/layout/chevron2"/>
    <dgm:cxn modelId="{A765FC48-BA23-48B0-A685-946F6633C248}" srcId="{9754D4D6-30B1-47CE-B0B3-CA733FBC82E7}" destId="{75716BCC-2074-4B0F-980D-8EF9EDAA0BED}" srcOrd="0" destOrd="0" parTransId="{4F27AF55-B418-4414-BDEF-3411C5565589}" sibTransId="{25A67FF5-5A97-4329-90EB-9D14F6CB9C42}"/>
    <dgm:cxn modelId="{E772DE49-CD26-42F6-A83A-3BAE7919248D}" type="presOf" srcId="{14943FA0-22B1-4360-B8FD-4314A3EE190A}" destId="{47509BE0-7637-4D56-A86E-D767B0E15CE0}" srcOrd="0" destOrd="0" presId="urn:microsoft.com/office/officeart/2005/8/layout/chevron2"/>
    <dgm:cxn modelId="{39FF997B-9D37-487E-9A7E-7988D04FA9E4}" srcId="{129E5BBD-6153-484C-BF7E-05BCD59382BA}" destId="{14943FA0-22B1-4360-B8FD-4314A3EE190A}" srcOrd="2" destOrd="0" parTransId="{0B934FAA-79D5-402F-8C50-ED70DF96EAA8}" sibTransId="{8E0DD48F-CF58-46A5-BB4B-9967EC29A6FE}"/>
    <dgm:cxn modelId="{ED2D7D90-D57B-4B19-8C6B-FFE8BD3E1C94}" srcId="{129E5BBD-6153-484C-BF7E-05BCD59382BA}" destId="{FF1BBA8B-0CA6-4177-9524-FF5FE027DE91}" srcOrd="1" destOrd="0" parTransId="{B970F85E-F24C-47F7-BC02-7FB05D5A5BA6}" sibTransId="{737BFC0D-CEB2-458E-9DD5-297BEF931A3D}"/>
    <dgm:cxn modelId="{C942B996-9CB7-4812-8168-76A54FF6205D}" srcId="{FF1BBA8B-0CA6-4177-9524-FF5FE027DE91}" destId="{ACBF4C45-8732-4ACF-BE83-EBEAFF30CCA7}" srcOrd="0" destOrd="0" parTransId="{DAEA221B-042B-40BB-98AB-3F85381121DD}" sibTransId="{56A42317-1465-41CC-AB16-3480C0ED4641}"/>
    <dgm:cxn modelId="{29C1EE9C-AE3A-4A49-B5D2-73777D21233F}" srcId="{14943FA0-22B1-4360-B8FD-4314A3EE190A}" destId="{89A2D681-1209-49FF-9549-358FC0300A25}" srcOrd="1" destOrd="0" parTransId="{BD4F4AD9-02BE-4B02-9BAB-CBB8BD490924}" sibTransId="{C1140A19-1FA8-4FF4-AB35-B32D6B8E01E0}"/>
    <dgm:cxn modelId="{03B4039F-BB6E-4042-BD6B-2A3164DC873A}" srcId="{129E5BBD-6153-484C-BF7E-05BCD59382BA}" destId="{D58C56B2-BF3B-41F9-AC0D-47E847FB4882}" srcOrd="3" destOrd="0" parTransId="{172F91CD-0899-473A-9373-37B9613A7E25}" sibTransId="{B323C86A-4D8A-492E-A4BC-CDE777A2F196}"/>
    <dgm:cxn modelId="{AED95FC5-B09D-4CA5-AB5A-F4C7632E2015}" srcId="{D58C56B2-BF3B-41F9-AC0D-47E847FB4882}" destId="{876AFFEB-E87F-4C72-9816-9B376A3A6585}" srcOrd="0" destOrd="0" parTransId="{0710D519-0CBB-49AE-A8C4-89A8F2BA614B}" sibTransId="{3B3EF3CE-6FC5-405C-ADBD-525BD26AD320}"/>
    <dgm:cxn modelId="{4DEC35D2-32C9-482C-921D-CFD75FD532EE}" type="presOf" srcId="{129E5BBD-6153-484C-BF7E-05BCD59382BA}" destId="{78A0626B-EA58-4A8E-B315-9BA66A866113}" srcOrd="0" destOrd="0" presId="urn:microsoft.com/office/officeart/2005/8/layout/chevron2"/>
    <dgm:cxn modelId="{7405BDD5-03B9-49F1-A3BD-3047F96B8514}" srcId="{129E5BBD-6153-484C-BF7E-05BCD59382BA}" destId="{9754D4D6-30B1-47CE-B0B3-CA733FBC82E7}" srcOrd="0" destOrd="0" parTransId="{59699396-2F1A-4FE6-96B5-A360AB9C2F45}" sibTransId="{EE13EC81-F2E5-4F22-A564-3BDC363CDDFD}"/>
    <dgm:cxn modelId="{6E63B2DA-B0F5-4988-AF6C-462022AF51A2}" type="presOf" srcId="{504D46A1-8BFE-4A94-B937-7188CD4D105D}" destId="{BDF5CF39-55E2-44A6-9E1C-66A5C3E0A69C}" srcOrd="0" destOrd="1" presId="urn:microsoft.com/office/officeart/2005/8/layout/chevron2"/>
    <dgm:cxn modelId="{DBF58ADF-57D4-4D5B-8407-6B4B0D23A12D}" type="presOf" srcId="{20CB514D-B39A-4616-8FEE-55183A2A279C}" destId="{D3F805B5-1EFD-4BC4-BCEC-C82E76F32E9C}" srcOrd="0" destOrd="0" presId="urn:microsoft.com/office/officeart/2005/8/layout/chevron2"/>
    <dgm:cxn modelId="{5F3186E1-2A9E-4F5F-BA4C-E4A8E45C37B4}" type="presOf" srcId="{ACBF4C45-8732-4ACF-BE83-EBEAFF30CCA7}" destId="{BDF5CF39-55E2-44A6-9E1C-66A5C3E0A69C}" srcOrd="0" destOrd="0" presId="urn:microsoft.com/office/officeart/2005/8/layout/chevron2"/>
    <dgm:cxn modelId="{49B055EE-A42D-474B-B381-4C1C3E340AF6}" type="presOf" srcId="{876AFFEB-E87F-4C72-9816-9B376A3A6585}" destId="{101C0388-ADB0-4B4F-8F4B-AB7DDA0D04CF}" srcOrd="0" destOrd="0" presId="urn:microsoft.com/office/officeart/2005/8/layout/chevron2"/>
    <dgm:cxn modelId="{2061D035-93BF-4776-8520-939A9B6ADA15}" type="presParOf" srcId="{78A0626B-EA58-4A8E-B315-9BA66A866113}" destId="{0C322360-709D-44F0-8705-F9A87588086F}" srcOrd="0" destOrd="0" presId="urn:microsoft.com/office/officeart/2005/8/layout/chevron2"/>
    <dgm:cxn modelId="{EB495F84-FC80-40CA-A6D8-F8B53C79E374}" type="presParOf" srcId="{0C322360-709D-44F0-8705-F9A87588086F}" destId="{FB97213B-A3C9-4ACE-AAB5-6C6ACC42777C}" srcOrd="0" destOrd="0" presId="urn:microsoft.com/office/officeart/2005/8/layout/chevron2"/>
    <dgm:cxn modelId="{997342BD-71FA-40E8-A1CE-F2A203CB32C5}" type="presParOf" srcId="{0C322360-709D-44F0-8705-F9A87588086F}" destId="{E333B201-E2F2-448C-8059-1CC1748F8988}" srcOrd="1" destOrd="0" presId="urn:microsoft.com/office/officeart/2005/8/layout/chevron2"/>
    <dgm:cxn modelId="{B6A3EE8D-96A1-4E44-A252-D07F90BB2A6B}" type="presParOf" srcId="{78A0626B-EA58-4A8E-B315-9BA66A866113}" destId="{66B669A7-1D9A-4751-BA86-21D7684D502D}" srcOrd="1" destOrd="0" presId="urn:microsoft.com/office/officeart/2005/8/layout/chevron2"/>
    <dgm:cxn modelId="{CE1D2431-D8B2-433B-AD84-48B4D7D51FC1}" type="presParOf" srcId="{78A0626B-EA58-4A8E-B315-9BA66A866113}" destId="{753BD5AD-EC76-4569-9AB0-799236D95F14}" srcOrd="2" destOrd="0" presId="urn:microsoft.com/office/officeart/2005/8/layout/chevron2"/>
    <dgm:cxn modelId="{8C09D528-1672-4E04-9E1D-93CD0F14109E}" type="presParOf" srcId="{753BD5AD-EC76-4569-9AB0-799236D95F14}" destId="{73D70BA1-1186-4874-9FCB-12DE03FD8001}" srcOrd="0" destOrd="0" presId="urn:microsoft.com/office/officeart/2005/8/layout/chevron2"/>
    <dgm:cxn modelId="{9E770394-E239-4B7A-93AE-0D6B33718B60}" type="presParOf" srcId="{753BD5AD-EC76-4569-9AB0-799236D95F14}" destId="{BDF5CF39-55E2-44A6-9E1C-66A5C3E0A69C}" srcOrd="1" destOrd="0" presId="urn:microsoft.com/office/officeart/2005/8/layout/chevron2"/>
    <dgm:cxn modelId="{0B87288D-EB3D-4FBD-B7DD-B8C9F28FECD1}" type="presParOf" srcId="{78A0626B-EA58-4A8E-B315-9BA66A866113}" destId="{DB3CBD85-2D1F-4A41-808D-17545F67CD38}" srcOrd="3" destOrd="0" presId="urn:microsoft.com/office/officeart/2005/8/layout/chevron2"/>
    <dgm:cxn modelId="{8D59E377-6D35-4DEC-9E28-58175CF68F05}" type="presParOf" srcId="{78A0626B-EA58-4A8E-B315-9BA66A866113}" destId="{7EDFC581-1CD7-4926-B1B4-7FF590205C9E}" srcOrd="4" destOrd="0" presId="urn:microsoft.com/office/officeart/2005/8/layout/chevron2"/>
    <dgm:cxn modelId="{07C23EA9-81CC-4E07-BC96-20E5DF86A09D}" type="presParOf" srcId="{7EDFC581-1CD7-4926-B1B4-7FF590205C9E}" destId="{47509BE0-7637-4D56-A86E-D767B0E15CE0}" srcOrd="0" destOrd="0" presId="urn:microsoft.com/office/officeart/2005/8/layout/chevron2"/>
    <dgm:cxn modelId="{98F3AD2B-45E9-4DE5-8586-7FB2D07CE274}" type="presParOf" srcId="{7EDFC581-1CD7-4926-B1B4-7FF590205C9E}" destId="{D3F805B5-1EFD-4BC4-BCEC-C82E76F32E9C}" srcOrd="1" destOrd="0" presId="urn:microsoft.com/office/officeart/2005/8/layout/chevron2"/>
    <dgm:cxn modelId="{AD84D761-BEAD-4377-B42E-424E6F9FB5E8}" type="presParOf" srcId="{78A0626B-EA58-4A8E-B315-9BA66A866113}" destId="{86697F57-695B-422E-8959-90E3F617473E}" srcOrd="5" destOrd="0" presId="urn:microsoft.com/office/officeart/2005/8/layout/chevron2"/>
    <dgm:cxn modelId="{C93A6693-4782-451C-A2B5-E4210D1D4420}" type="presParOf" srcId="{78A0626B-EA58-4A8E-B315-9BA66A866113}" destId="{7145A54B-D64B-42B6-BFFB-98DBBB5C893B}" srcOrd="6" destOrd="0" presId="urn:microsoft.com/office/officeart/2005/8/layout/chevron2"/>
    <dgm:cxn modelId="{74FB7E08-D0FC-4C4C-8AC4-BB7C2970E1DC}" type="presParOf" srcId="{7145A54B-D64B-42B6-BFFB-98DBBB5C893B}" destId="{5B672EF5-C073-4353-B57E-990A3C0ACECA}" srcOrd="0" destOrd="0" presId="urn:microsoft.com/office/officeart/2005/8/layout/chevron2"/>
    <dgm:cxn modelId="{BF9E90AB-7F44-436F-9F67-CC9CA95BA103}" type="presParOf" srcId="{7145A54B-D64B-42B6-BFFB-98DBBB5C893B}" destId="{101C0388-ADB0-4B4F-8F4B-AB7DDA0D04C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9E5BBD-6153-484C-BF7E-05BCD59382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9754D4D6-30B1-47CE-B0B3-CA733FBC82E7}">
      <dgm:prSet phldrT="[Text]"/>
      <dgm:spPr>
        <a:solidFill>
          <a:schemeClr val="tx2"/>
        </a:solidFill>
      </dgm:spPr>
      <dgm:t>
        <a:bodyPr/>
        <a:lstStyle/>
        <a:p>
          <a:r>
            <a:rPr lang="en-US" dirty="0"/>
            <a:t>1</a:t>
          </a:r>
          <a:endParaRPr lang="en-IN" dirty="0"/>
        </a:p>
      </dgm:t>
    </dgm:pt>
    <dgm:pt modelId="{59699396-2F1A-4FE6-96B5-A360AB9C2F45}" type="parTrans" cxnId="{7405BDD5-03B9-49F1-A3BD-3047F96B8514}">
      <dgm:prSet/>
      <dgm:spPr/>
      <dgm:t>
        <a:bodyPr/>
        <a:lstStyle/>
        <a:p>
          <a:endParaRPr lang="en-IN"/>
        </a:p>
      </dgm:t>
    </dgm:pt>
    <dgm:pt modelId="{EE13EC81-F2E5-4F22-A564-3BDC363CDDFD}" type="sibTrans" cxnId="{7405BDD5-03B9-49F1-A3BD-3047F96B8514}">
      <dgm:prSet/>
      <dgm:spPr/>
      <dgm:t>
        <a:bodyPr/>
        <a:lstStyle/>
        <a:p>
          <a:endParaRPr lang="en-IN"/>
        </a:p>
      </dgm:t>
    </dgm:pt>
    <dgm:pt modelId="{FF1BBA8B-0CA6-4177-9524-FF5FE027DE91}">
      <dgm:prSet phldrT="[Text]"/>
      <dgm:spPr>
        <a:solidFill>
          <a:schemeClr val="tx2"/>
        </a:solidFill>
      </dgm:spPr>
      <dgm:t>
        <a:bodyPr/>
        <a:lstStyle/>
        <a:p>
          <a:r>
            <a:rPr lang="en-US" dirty="0"/>
            <a:t>2</a:t>
          </a:r>
          <a:endParaRPr lang="en-IN" dirty="0"/>
        </a:p>
      </dgm:t>
    </dgm:pt>
    <dgm:pt modelId="{B970F85E-F24C-47F7-BC02-7FB05D5A5BA6}" type="parTrans" cxnId="{ED2D7D90-D57B-4B19-8C6B-FFE8BD3E1C94}">
      <dgm:prSet/>
      <dgm:spPr/>
      <dgm:t>
        <a:bodyPr/>
        <a:lstStyle/>
        <a:p>
          <a:endParaRPr lang="en-IN"/>
        </a:p>
      </dgm:t>
    </dgm:pt>
    <dgm:pt modelId="{737BFC0D-CEB2-458E-9DD5-297BEF931A3D}" type="sibTrans" cxnId="{ED2D7D90-D57B-4B19-8C6B-FFE8BD3E1C94}">
      <dgm:prSet/>
      <dgm:spPr/>
      <dgm:t>
        <a:bodyPr/>
        <a:lstStyle/>
        <a:p>
          <a:endParaRPr lang="en-IN"/>
        </a:p>
      </dgm:t>
    </dgm:pt>
    <dgm:pt modelId="{ACBF4C45-8732-4ACF-BE83-EBEAFF30CCA7}">
      <dgm:prSet phldrT="[Text]"/>
      <dgm:spPr>
        <a:ln>
          <a:solidFill>
            <a:schemeClr val="tx2"/>
          </a:solidFill>
        </a:ln>
      </dgm:spPr>
      <dgm:t>
        <a:bodyPr/>
        <a:lstStyle/>
        <a:p>
          <a:pPr algn="just">
            <a:buFont typeface="Arial" panose="020B0604020202020204" pitchFamily="34" charset="0"/>
            <a:buNone/>
          </a:pPr>
          <a:r>
            <a:rPr lang="en-US" b="0" i="0" dirty="0"/>
            <a:t>Explore the leftmost child node recursively until you</a:t>
          </a:r>
          <a:endParaRPr lang="en-IN" dirty="0"/>
        </a:p>
      </dgm:t>
    </dgm:pt>
    <dgm:pt modelId="{DAEA221B-042B-40BB-98AB-3F85381121DD}" type="parTrans" cxnId="{C942B996-9CB7-4812-8168-76A54FF6205D}">
      <dgm:prSet/>
      <dgm:spPr/>
      <dgm:t>
        <a:bodyPr/>
        <a:lstStyle/>
        <a:p>
          <a:endParaRPr lang="en-IN"/>
        </a:p>
      </dgm:t>
    </dgm:pt>
    <dgm:pt modelId="{56A42317-1465-41CC-AB16-3480C0ED4641}" type="sibTrans" cxnId="{C942B996-9CB7-4812-8168-76A54FF6205D}">
      <dgm:prSet/>
      <dgm:spPr/>
      <dgm:t>
        <a:bodyPr/>
        <a:lstStyle/>
        <a:p>
          <a:endParaRPr lang="en-IN"/>
        </a:p>
      </dgm:t>
    </dgm:pt>
    <dgm:pt modelId="{14943FA0-22B1-4360-B8FD-4314A3EE190A}">
      <dgm:prSet phldrT="[Text]"/>
      <dgm:spPr>
        <a:solidFill>
          <a:schemeClr val="tx2"/>
        </a:solidFill>
      </dgm:spPr>
      <dgm:t>
        <a:bodyPr/>
        <a:lstStyle/>
        <a:p>
          <a:r>
            <a:rPr lang="en-US" dirty="0"/>
            <a:t>3</a:t>
          </a:r>
          <a:endParaRPr lang="en-IN" dirty="0"/>
        </a:p>
      </dgm:t>
    </dgm:pt>
    <dgm:pt modelId="{0B934FAA-79D5-402F-8C50-ED70DF96EAA8}" type="parTrans" cxnId="{39FF997B-9D37-487E-9A7E-7988D04FA9E4}">
      <dgm:prSet/>
      <dgm:spPr/>
      <dgm:t>
        <a:bodyPr/>
        <a:lstStyle/>
        <a:p>
          <a:endParaRPr lang="en-IN"/>
        </a:p>
      </dgm:t>
    </dgm:pt>
    <dgm:pt modelId="{8E0DD48F-CF58-46A5-BB4B-9967EC29A6FE}" type="sibTrans" cxnId="{39FF997B-9D37-487E-9A7E-7988D04FA9E4}">
      <dgm:prSet/>
      <dgm:spPr/>
      <dgm:t>
        <a:bodyPr/>
        <a:lstStyle/>
        <a:p>
          <a:endParaRPr lang="en-IN"/>
        </a:p>
      </dgm:t>
    </dgm:pt>
    <dgm:pt modelId="{20CB514D-B39A-4616-8FEE-55183A2A279C}">
      <dgm:prSet phldrT="[Text]"/>
      <dgm:spPr>
        <a:ln>
          <a:solidFill>
            <a:schemeClr val="tx2"/>
          </a:solidFill>
        </a:ln>
      </dgm:spPr>
      <dgm:t>
        <a:bodyPr/>
        <a:lstStyle/>
        <a:p>
          <a:pPr algn="just">
            <a:buNone/>
          </a:pPr>
          <a:r>
            <a:rPr lang="en-US" b="0" i="0" dirty="0"/>
            <a:t>If a goal state is reached, return the solution</a:t>
          </a:r>
          <a:endParaRPr lang="en-IN" dirty="0"/>
        </a:p>
      </dgm:t>
    </dgm:pt>
    <dgm:pt modelId="{5FA9087B-6AA4-467B-A50E-940310F312E4}" type="parTrans" cxnId="{91BF515F-69EA-4779-93F9-50C089676748}">
      <dgm:prSet/>
      <dgm:spPr/>
      <dgm:t>
        <a:bodyPr/>
        <a:lstStyle/>
        <a:p>
          <a:endParaRPr lang="en-IN"/>
        </a:p>
      </dgm:t>
    </dgm:pt>
    <dgm:pt modelId="{D2206599-D9F2-422A-948E-764126AA1BCC}" type="sibTrans" cxnId="{91BF515F-69EA-4779-93F9-50C089676748}">
      <dgm:prSet/>
      <dgm:spPr/>
      <dgm:t>
        <a:bodyPr/>
        <a:lstStyle/>
        <a:p>
          <a:endParaRPr lang="en-IN"/>
        </a:p>
      </dgm:t>
    </dgm:pt>
    <dgm:pt modelId="{D58C56B2-BF3B-41F9-AC0D-47E847FB4882}">
      <dgm:prSet phldrT="[Text]"/>
      <dgm:spPr>
        <a:solidFill>
          <a:schemeClr val="tx2"/>
        </a:solidFill>
      </dgm:spPr>
      <dgm:t>
        <a:bodyPr/>
        <a:lstStyle/>
        <a:p>
          <a:r>
            <a:rPr lang="en-US"/>
            <a:t>4</a:t>
          </a:r>
          <a:endParaRPr lang="en-IN" dirty="0"/>
        </a:p>
      </dgm:t>
    </dgm:pt>
    <dgm:pt modelId="{172F91CD-0899-473A-9373-37B9613A7E25}" type="parTrans" cxnId="{03B4039F-BB6E-4042-BD6B-2A3164DC873A}">
      <dgm:prSet/>
      <dgm:spPr/>
      <dgm:t>
        <a:bodyPr/>
        <a:lstStyle/>
        <a:p>
          <a:endParaRPr lang="en-IN"/>
        </a:p>
      </dgm:t>
    </dgm:pt>
    <dgm:pt modelId="{B323C86A-4D8A-492E-A4BC-CDE777A2F196}" type="sibTrans" cxnId="{03B4039F-BB6E-4042-BD6B-2A3164DC873A}">
      <dgm:prSet/>
      <dgm:spPr/>
      <dgm:t>
        <a:bodyPr/>
        <a:lstStyle/>
        <a:p>
          <a:endParaRPr lang="en-IN"/>
        </a:p>
      </dgm:t>
    </dgm:pt>
    <dgm:pt modelId="{8837011B-3125-46B2-8267-6BA17C2B3B33}">
      <dgm:prSet phldrT="[Text]"/>
      <dgm:spPr>
        <a:noFill/>
        <a:ln>
          <a:solidFill>
            <a:schemeClr val="tx2"/>
          </a:solidFill>
        </a:ln>
      </dgm:spPr>
      <dgm:t>
        <a:bodyPr/>
        <a:lstStyle/>
        <a:p>
          <a:pPr algn="just">
            <a:buNone/>
          </a:pPr>
          <a:r>
            <a:rPr lang="en-US" b="0" i="0" dirty="0"/>
            <a:t>If a leaf node is reached without finding a solution,</a:t>
          </a:r>
          <a:endParaRPr lang="en-IN" dirty="0"/>
        </a:p>
      </dgm:t>
    </dgm:pt>
    <dgm:pt modelId="{DE4F50BC-AE2E-48A5-BBBB-EAABAE3491A2}" type="parTrans" cxnId="{8EC37CBA-4B9F-41D8-B779-F08D58EE762F}">
      <dgm:prSet/>
      <dgm:spPr/>
      <dgm:t>
        <a:bodyPr/>
        <a:lstStyle/>
        <a:p>
          <a:endParaRPr lang="en-IN"/>
        </a:p>
      </dgm:t>
    </dgm:pt>
    <dgm:pt modelId="{605C04FA-DDC5-4CD7-A34C-D2019A891627}" type="sibTrans" cxnId="{8EC37CBA-4B9F-41D8-B779-F08D58EE762F}">
      <dgm:prSet/>
      <dgm:spPr/>
      <dgm:t>
        <a:bodyPr/>
        <a:lstStyle/>
        <a:p>
          <a:endParaRPr lang="en-IN"/>
        </a:p>
      </dgm:t>
    </dgm:pt>
    <dgm:pt modelId="{971BBF72-D265-4E30-BFAE-760ED0DFE156}">
      <dgm:prSet phldrT="[Text]"/>
      <dgm:spPr>
        <a:ln>
          <a:solidFill>
            <a:schemeClr val="tx2"/>
          </a:solidFill>
        </a:ln>
      </dgm:spPr>
      <dgm:t>
        <a:bodyPr/>
        <a:lstStyle/>
        <a:p>
          <a:pPr algn="l">
            <a:buFont typeface="Arial" panose="020B0604020202020204" pitchFamily="34" charset="0"/>
            <a:buNone/>
          </a:pPr>
          <a:r>
            <a:rPr lang="en-US" b="0" i="0" dirty="0"/>
            <a:t>reach a leaf node or a goal state</a:t>
          </a:r>
          <a:endParaRPr lang="en-IN" dirty="0"/>
        </a:p>
      </dgm:t>
    </dgm:pt>
    <dgm:pt modelId="{4E4235A6-FB93-40E3-91A3-58E6794F1DC9}" type="parTrans" cxnId="{15B9A316-FB5C-4B43-8916-03A4433DCA94}">
      <dgm:prSet/>
      <dgm:spPr/>
      <dgm:t>
        <a:bodyPr/>
        <a:lstStyle/>
        <a:p>
          <a:endParaRPr lang="en-IN"/>
        </a:p>
      </dgm:t>
    </dgm:pt>
    <dgm:pt modelId="{7ED4DF28-71BF-4590-A160-9B3589A6F452}" type="sibTrans" cxnId="{15B9A316-FB5C-4B43-8916-03A4433DCA94}">
      <dgm:prSet/>
      <dgm:spPr/>
      <dgm:t>
        <a:bodyPr/>
        <a:lstStyle/>
        <a:p>
          <a:endParaRPr lang="en-IN"/>
        </a:p>
      </dgm:t>
    </dgm:pt>
    <dgm:pt modelId="{C1BC2D3D-423D-42EF-BB37-B310E85643D0}">
      <dgm:prSet phldrT="[Text]"/>
      <dgm:spPr>
        <a:noFill/>
        <a:ln>
          <a:solidFill>
            <a:schemeClr val="tx2"/>
          </a:solidFill>
        </a:ln>
      </dgm:spPr>
      <dgm:t>
        <a:bodyPr/>
        <a:lstStyle/>
        <a:p>
          <a:pPr algn="just">
            <a:buNone/>
          </a:pPr>
          <a:r>
            <a:rPr lang="en-US" b="0" i="0" dirty="0"/>
            <a:t>backtrack to explore other branches</a:t>
          </a:r>
          <a:endParaRPr lang="en-IN" dirty="0"/>
        </a:p>
      </dgm:t>
    </dgm:pt>
    <dgm:pt modelId="{6F15CF77-11CF-4213-83A7-F498C79E215E}" type="parTrans" cxnId="{36AF9100-66DD-489D-957C-743A57504A5C}">
      <dgm:prSet/>
      <dgm:spPr/>
      <dgm:t>
        <a:bodyPr/>
        <a:lstStyle/>
        <a:p>
          <a:endParaRPr lang="en-IN"/>
        </a:p>
      </dgm:t>
    </dgm:pt>
    <dgm:pt modelId="{2B313169-7864-4A15-854C-3FAB8732CB37}" type="sibTrans" cxnId="{36AF9100-66DD-489D-957C-743A57504A5C}">
      <dgm:prSet/>
      <dgm:spPr/>
      <dgm:t>
        <a:bodyPr/>
        <a:lstStyle/>
        <a:p>
          <a:endParaRPr lang="en-IN"/>
        </a:p>
      </dgm:t>
    </dgm:pt>
    <dgm:pt modelId="{75716BCC-2074-4B0F-980D-8EF9EDAA0BED}">
      <dgm:prSet phldrT="[Text]"/>
      <dgm:spPr>
        <a:ln>
          <a:solidFill>
            <a:schemeClr val="tx2"/>
          </a:solidFill>
        </a:ln>
      </dgm:spPr>
      <dgm:t>
        <a:bodyPr/>
        <a:lstStyle/>
        <a:p>
          <a:pPr algn="just">
            <a:buNone/>
          </a:pPr>
          <a:r>
            <a:rPr lang="en-US" dirty="0"/>
            <a:t>Start from the root node</a:t>
          </a:r>
          <a:endParaRPr lang="en-IN" dirty="0"/>
        </a:p>
      </dgm:t>
    </dgm:pt>
    <dgm:pt modelId="{25A67FF5-5A97-4329-90EB-9D14F6CB9C42}" type="sibTrans" cxnId="{A765FC48-BA23-48B0-A685-946F6633C248}">
      <dgm:prSet/>
      <dgm:spPr/>
      <dgm:t>
        <a:bodyPr/>
        <a:lstStyle/>
        <a:p>
          <a:endParaRPr lang="en-IN"/>
        </a:p>
      </dgm:t>
    </dgm:pt>
    <dgm:pt modelId="{4F27AF55-B418-4414-BDEF-3411C5565589}" type="parTrans" cxnId="{A765FC48-BA23-48B0-A685-946F6633C248}">
      <dgm:prSet/>
      <dgm:spPr/>
      <dgm:t>
        <a:bodyPr/>
        <a:lstStyle/>
        <a:p>
          <a:endParaRPr lang="en-IN"/>
        </a:p>
      </dgm:t>
    </dgm:pt>
    <dgm:pt modelId="{78A0626B-EA58-4A8E-B315-9BA66A866113}" type="pres">
      <dgm:prSet presAssocID="{129E5BBD-6153-484C-BF7E-05BCD59382BA}" presName="linearFlow" presStyleCnt="0">
        <dgm:presLayoutVars>
          <dgm:dir/>
          <dgm:animLvl val="lvl"/>
          <dgm:resizeHandles val="exact"/>
        </dgm:presLayoutVars>
      </dgm:prSet>
      <dgm:spPr/>
    </dgm:pt>
    <dgm:pt modelId="{0C322360-709D-44F0-8705-F9A87588086F}" type="pres">
      <dgm:prSet presAssocID="{9754D4D6-30B1-47CE-B0B3-CA733FBC82E7}" presName="composite" presStyleCnt="0"/>
      <dgm:spPr/>
    </dgm:pt>
    <dgm:pt modelId="{FB97213B-A3C9-4ACE-AAB5-6C6ACC42777C}" type="pres">
      <dgm:prSet presAssocID="{9754D4D6-30B1-47CE-B0B3-CA733FBC82E7}" presName="parentText" presStyleLbl="alignNode1" presStyleIdx="0" presStyleCnt="4">
        <dgm:presLayoutVars>
          <dgm:chMax val="1"/>
          <dgm:bulletEnabled val="1"/>
        </dgm:presLayoutVars>
      </dgm:prSet>
      <dgm:spPr/>
    </dgm:pt>
    <dgm:pt modelId="{E333B201-E2F2-448C-8059-1CC1748F8988}" type="pres">
      <dgm:prSet presAssocID="{9754D4D6-30B1-47CE-B0B3-CA733FBC82E7}" presName="descendantText" presStyleLbl="alignAcc1" presStyleIdx="0" presStyleCnt="4" custLinFactNeighborX="0" custLinFactNeighborY="-380">
        <dgm:presLayoutVars>
          <dgm:bulletEnabled val="1"/>
        </dgm:presLayoutVars>
      </dgm:prSet>
      <dgm:spPr/>
    </dgm:pt>
    <dgm:pt modelId="{66B669A7-1D9A-4751-BA86-21D7684D502D}" type="pres">
      <dgm:prSet presAssocID="{EE13EC81-F2E5-4F22-A564-3BDC363CDDFD}" presName="sp" presStyleCnt="0"/>
      <dgm:spPr/>
    </dgm:pt>
    <dgm:pt modelId="{753BD5AD-EC76-4569-9AB0-799236D95F14}" type="pres">
      <dgm:prSet presAssocID="{FF1BBA8B-0CA6-4177-9524-FF5FE027DE91}" presName="composite" presStyleCnt="0"/>
      <dgm:spPr/>
    </dgm:pt>
    <dgm:pt modelId="{73D70BA1-1186-4874-9FCB-12DE03FD8001}" type="pres">
      <dgm:prSet presAssocID="{FF1BBA8B-0CA6-4177-9524-FF5FE027DE91}" presName="parentText" presStyleLbl="alignNode1" presStyleIdx="1" presStyleCnt="4">
        <dgm:presLayoutVars>
          <dgm:chMax val="1"/>
          <dgm:bulletEnabled val="1"/>
        </dgm:presLayoutVars>
      </dgm:prSet>
      <dgm:spPr/>
    </dgm:pt>
    <dgm:pt modelId="{BDF5CF39-55E2-44A6-9E1C-66A5C3E0A69C}" type="pres">
      <dgm:prSet presAssocID="{FF1BBA8B-0CA6-4177-9524-FF5FE027DE91}" presName="descendantText" presStyleLbl="alignAcc1" presStyleIdx="1" presStyleCnt="4">
        <dgm:presLayoutVars>
          <dgm:bulletEnabled val="1"/>
        </dgm:presLayoutVars>
      </dgm:prSet>
      <dgm:spPr/>
    </dgm:pt>
    <dgm:pt modelId="{DB3CBD85-2D1F-4A41-808D-17545F67CD38}" type="pres">
      <dgm:prSet presAssocID="{737BFC0D-CEB2-458E-9DD5-297BEF931A3D}" presName="sp" presStyleCnt="0"/>
      <dgm:spPr/>
    </dgm:pt>
    <dgm:pt modelId="{7EDFC581-1CD7-4926-B1B4-7FF590205C9E}" type="pres">
      <dgm:prSet presAssocID="{14943FA0-22B1-4360-B8FD-4314A3EE190A}" presName="composite" presStyleCnt="0"/>
      <dgm:spPr/>
    </dgm:pt>
    <dgm:pt modelId="{47509BE0-7637-4D56-A86E-D767B0E15CE0}" type="pres">
      <dgm:prSet presAssocID="{14943FA0-22B1-4360-B8FD-4314A3EE190A}" presName="parentText" presStyleLbl="alignNode1" presStyleIdx="2" presStyleCnt="4">
        <dgm:presLayoutVars>
          <dgm:chMax val="1"/>
          <dgm:bulletEnabled val="1"/>
        </dgm:presLayoutVars>
      </dgm:prSet>
      <dgm:spPr/>
    </dgm:pt>
    <dgm:pt modelId="{D3F805B5-1EFD-4BC4-BCEC-C82E76F32E9C}" type="pres">
      <dgm:prSet presAssocID="{14943FA0-22B1-4360-B8FD-4314A3EE190A}" presName="descendantText" presStyleLbl="alignAcc1" presStyleIdx="2" presStyleCnt="4">
        <dgm:presLayoutVars>
          <dgm:bulletEnabled val="1"/>
        </dgm:presLayoutVars>
      </dgm:prSet>
      <dgm:spPr/>
    </dgm:pt>
    <dgm:pt modelId="{86697F57-695B-422E-8959-90E3F617473E}" type="pres">
      <dgm:prSet presAssocID="{8E0DD48F-CF58-46A5-BB4B-9967EC29A6FE}" presName="sp" presStyleCnt="0"/>
      <dgm:spPr/>
    </dgm:pt>
    <dgm:pt modelId="{7145A54B-D64B-42B6-BFFB-98DBBB5C893B}" type="pres">
      <dgm:prSet presAssocID="{D58C56B2-BF3B-41F9-AC0D-47E847FB4882}" presName="composite" presStyleCnt="0"/>
      <dgm:spPr/>
    </dgm:pt>
    <dgm:pt modelId="{5B672EF5-C073-4353-B57E-990A3C0ACECA}" type="pres">
      <dgm:prSet presAssocID="{D58C56B2-BF3B-41F9-AC0D-47E847FB4882}" presName="parentText" presStyleLbl="alignNode1" presStyleIdx="3" presStyleCnt="4">
        <dgm:presLayoutVars>
          <dgm:chMax val="1"/>
          <dgm:bulletEnabled val="1"/>
        </dgm:presLayoutVars>
      </dgm:prSet>
      <dgm:spPr/>
    </dgm:pt>
    <dgm:pt modelId="{101C0388-ADB0-4B4F-8F4B-AB7DDA0D04CF}" type="pres">
      <dgm:prSet presAssocID="{D58C56B2-BF3B-41F9-AC0D-47E847FB4882}" presName="descendantText" presStyleLbl="alignAcc1" presStyleIdx="3" presStyleCnt="4">
        <dgm:presLayoutVars>
          <dgm:bulletEnabled val="1"/>
        </dgm:presLayoutVars>
      </dgm:prSet>
      <dgm:spPr/>
    </dgm:pt>
  </dgm:ptLst>
  <dgm:cxnLst>
    <dgm:cxn modelId="{36AF9100-66DD-489D-957C-743A57504A5C}" srcId="{D58C56B2-BF3B-41F9-AC0D-47E847FB4882}" destId="{C1BC2D3D-423D-42EF-BB37-B310E85643D0}" srcOrd="1" destOrd="0" parTransId="{6F15CF77-11CF-4213-83A7-F498C79E215E}" sibTransId="{2B313169-7864-4A15-854C-3FAB8732CB37}"/>
    <dgm:cxn modelId="{79144509-65C7-45C3-8E37-324701E5CCFC}" type="presOf" srcId="{D58C56B2-BF3B-41F9-AC0D-47E847FB4882}" destId="{5B672EF5-C073-4353-B57E-990A3C0ACECA}" srcOrd="0" destOrd="0" presId="urn:microsoft.com/office/officeart/2005/8/layout/chevron2"/>
    <dgm:cxn modelId="{15B9A316-FB5C-4B43-8916-03A4433DCA94}" srcId="{FF1BBA8B-0CA6-4177-9524-FF5FE027DE91}" destId="{971BBF72-D265-4E30-BFAE-760ED0DFE156}" srcOrd="1" destOrd="0" parTransId="{4E4235A6-FB93-40E3-91A3-58E6794F1DC9}" sibTransId="{7ED4DF28-71BF-4590-A160-9B3589A6F452}"/>
    <dgm:cxn modelId="{D9473924-9242-43B8-9C28-BFAD17A44D52}" type="presOf" srcId="{75716BCC-2074-4B0F-980D-8EF9EDAA0BED}" destId="{E333B201-E2F2-448C-8059-1CC1748F8988}" srcOrd="0" destOrd="0" presId="urn:microsoft.com/office/officeart/2005/8/layout/chevron2"/>
    <dgm:cxn modelId="{4318FB36-D9E9-4966-A5E0-F85C61F312AB}" type="presOf" srcId="{FF1BBA8B-0CA6-4177-9524-FF5FE027DE91}" destId="{73D70BA1-1186-4874-9FCB-12DE03FD8001}" srcOrd="0" destOrd="0" presId="urn:microsoft.com/office/officeart/2005/8/layout/chevron2"/>
    <dgm:cxn modelId="{91BF515F-69EA-4779-93F9-50C089676748}" srcId="{14943FA0-22B1-4360-B8FD-4314A3EE190A}" destId="{20CB514D-B39A-4616-8FEE-55183A2A279C}" srcOrd="0" destOrd="0" parTransId="{5FA9087B-6AA4-467B-A50E-940310F312E4}" sibTransId="{D2206599-D9F2-422A-948E-764126AA1BCC}"/>
    <dgm:cxn modelId="{1BBAC044-C09D-4B2F-964B-05D06BC1F8D9}" type="presOf" srcId="{9754D4D6-30B1-47CE-B0B3-CA733FBC82E7}" destId="{FB97213B-A3C9-4ACE-AAB5-6C6ACC42777C}" srcOrd="0" destOrd="0" presId="urn:microsoft.com/office/officeart/2005/8/layout/chevron2"/>
    <dgm:cxn modelId="{A765FC48-BA23-48B0-A685-946F6633C248}" srcId="{9754D4D6-30B1-47CE-B0B3-CA733FBC82E7}" destId="{75716BCC-2074-4B0F-980D-8EF9EDAA0BED}" srcOrd="0" destOrd="0" parTransId="{4F27AF55-B418-4414-BDEF-3411C5565589}" sibTransId="{25A67FF5-5A97-4329-90EB-9D14F6CB9C42}"/>
    <dgm:cxn modelId="{E772DE49-CD26-42F6-A83A-3BAE7919248D}" type="presOf" srcId="{14943FA0-22B1-4360-B8FD-4314A3EE190A}" destId="{47509BE0-7637-4D56-A86E-D767B0E15CE0}" srcOrd="0" destOrd="0" presId="urn:microsoft.com/office/officeart/2005/8/layout/chevron2"/>
    <dgm:cxn modelId="{41CAA47A-937D-40CF-BA80-32807FAF643D}" type="presOf" srcId="{8837011B-3125-46B2-8267-6BA17C2B3B33}" destId="{101C0388-ADB0-4B4F-8F4B-AB7DDA0D04CF}" srcOrd="0" destOrd="0" presId="urn:microsoft.com/office/officeart/2005/8/layout/chevron2"/>
    <dgm:cxn modelId="{39FF997B-9D37-487E-9A7E-7988D04FA9E4}" srcId="{129E5BBD-6153-484C-BF7E-05BCD59382BA}" destId="{14943FA0-22B1-4360-B8FD-4314A3EE190A}" srcOrd="2" destOrd="0" parTransId="{0B934FAA-79D5-402F-8C50-ED70DF96EAA8}" sibTransId="{8E0DD48F-CF58-46A5-BB4B-9967EC29A6FE}"/>
    <dgm:cxn modelId="{ED2D7D90-D57B-4B19-8C6B-FFE8BD3E1C94}" srcId="{129E5BBD-6153-484C-BF7E-05BCD59382BA}" destId="{FF1BBA8B-0CA6-4177-9524-FF5FE027DE91}" srcOrd="1" destOrd="0" parTransId="{B970F85E-F24C-47F7-BC02-7FB05D5A5BA6}" sibTransId="{737BFC0D-CEB2-458E-9DD5-297BEF931A3D}"/>
    <dgm:cxn modelId="{C942B996-9CB7-4812-8168-76A54FF6205D}" srcId="{FF1BBA8B-0CA6-4177-9524-FF5FE027DE91}" destId="{ACBF4C45-8732-4ACF-BE83-EBEAFF30CCA7}" srcOrd="0" destOrd="0" parTransId="{DAEA221B-042B-40BB-98AB-3F85381121DD}" sibTransId="{56A42317-1465-41CC-AB16-3480C0ED4641}"/>
    <dgm:cxn modelId="{03B4039F-BB6E-4042-BD6B-2A3164DC873A}" srcId="{129E5BBD-6153-484C-BF7E-05BCD59382BA}" destId="{D58C56B2-BF3B-41F9-AC0D-47E847FB4882}" srcOrd="3" destOrd="0" parTransId="{172F91CD-0899-473A-9373-37B9613A7E25}" sibTransId="{B323C86A-4D8A-492E-A4BC-CDE777A2F196}"/>
    <dgm:cxn modelId="{8EC37CBA-4B9F-41D8-B779-F08D58EE762F}" srcId="{D58C56B2-BF3B-41F9-AC0D-47E847FB4882}" destId="{8837011B-3125-46B2-8267-6BA17C2B3B33}" srcOrd="0" destOrd="0" parTransId="{DE4F50BC-AE2E-48A5-BBBB-EAABAE3491A2}" sibTransId="{605C04FA-DDC5-4CD7-A34C-D2019A891627}"/>
    <dgm:cxn modelId="{CBEFC5C9-C3A0-49CB-9180-706669069C88}" type="presOf" srcId="{C1BC2D3D-423D-42EF-BB37-B310E85643D0}" destId="{101C0388-ADB0-4B4F-8F4B-AB7DDA0D04CF}" srcOrd="0" destOrd="1" presId="urn:microsoft.com/office/officeart/2005/8/layout/chevron2"/>
    <dgm:cxn modelId="{4DEC35D2-32C9-482C-921D-CFD75FD532EE}" type="presOf" srcId="{129E5BBD-6153-484C-BF7E-05BCD59382BA}" destId="{78A0626B-EA58-4A8E-B315-9BA66A866113}" srcOrd="0" destOrd="0" presId="urn:microsoft.com/office/officeart/2005/8/layout/chevron2"/>
    <dgm:cxn modelId="{41AC41D2-8FE4-4F7A-BD67-1A82F3BAE997}" type="presOf" srcId="{971BBF72-D265-4E30-BFAE-760ED0DFE156}" destId="{BDF5CF39-55E2-44A6-9E1C-66A5C3E0A69C}" srcOrd="0" destOrd="1" presId="urn:microsoft.com/office/officeart/2005/8/layout/chevron2"/>
    <dgm:cxn modelId="{7405BDD5-03B9-49F1-A3BD-3047F96B8514}" srcId="{129E5BBD-6153-484C-BF7E-05BCD59382BA}" destId="{9754D4D6-30B1-47CE-B0B3-CA733FBC82E7}" srcOrd="0" destOrd="0" parTransId="{59699396-2F1A-4FE6-96B5-A360AB9C2F45}" sibTransId="{EE13EC81-F2E5-4F22-A564-3BDC363CDDFD}"/>
    <dgm:cxn modelId="{DBF58ADF-57D4-4D5B-8407-6B4B0D23A12D}" type="presOf" srcId="{20CB514D-B39A-4616-8FEE-55183A2A279C}" destId="{D3F805B5-1EFD-4BC4-BCEC-C82E76F32E9C}" srcOrd="0" destOrd="0" presId="urn:microsoft.com/office/officeart/2005/8/layout/chevron2"/>
    <dgm:cxn modelId="{5F3186E1-2A9E-4F5F-BA4C-E4A8E45C37B4}" type="presOf" srcId="{ACBF4C45-8732-4ACF-BE83-EBEAFF30CCA7}" destId="{BDF5CF39-55E2-44A6-9E1C-66A5C3E0A69C}" srcOrd="0" destOrd="0" presId="urn:microsoft.com/office/officeart/2005/8/layout/chevron2"/>
    <dgm:cxn modelId="{2061D035-93BF-4776-8520-939A9B6ADA15}" type="presParOf" srcId="{78A0626B-EA58-4A8E-B315-9BA66A866113}" destId="{0C322360-709D-44F0-8705-F9A87588086F}" srcOrd="0" destOrd="0" presId="urn:microsoft.com/office/officeart/2005/8/layout/chevron2"/>
    <dgm:cxn modelId="{EB495F84-FC80-40CA-A6D8-F8B53C79E374}" type="presParOf" srcId="{0C322360-709D-44F0-8705-F9A87588086F}" destId="{FB97213B-A3C9-4ACE-AAB5-6C6ACC42777C}" srcOrd="0" destOrd="0" presId="urn:microsoft.com/office/officeart/2005/8/layout/chevron2"/>
    <dgm:cxn modelId="{997342BD-71FA-40E8-A1CE-F2A203CB32C5}" type="presParOf" srcId="{0C322360-709D-44F0-8705-F9A87588086F}" destId="{E333B201-E2F2-448C-8059-1CC1748F8988}" srcOrd="1" destOrd="0" presId="urn:microsoft.com/office/officeart/2005/8/layout/chevron2"/>
    <dgm:cxn modelId="{B6A3EE8D-96A1-4E44-A252-D07F90BB2A6B}" type="presParOf" srcId="{78A0626B-EA58-4A8E-B315-9BA66A866113}" destId="{66B669A7-1D9A-4751-BA86-21D7684D502D}" srcOrd="1" destOrd="0" presId="urn:microsoft.com/office/officeart/2005/8/layout/chevron2"/>
    <dgm:cxn modelId="{CE1D2431-D8B2-433B-AD84-48B4D7D51FC1}" type="presParOf" srcId="{78A0626B-EA58-4A8E-B315-9BA66A866113}" destId="{753BD5AD-EC76-4569-9AB0-799236D95F14}" srcOrd="2" destOrd="0" presId="urn:microsoft.com/office/officeart/2005/8/layout/chevron2"/>
    <dgm:cxn modelId="{8C09D528-1672-4E04-9E1D-93CD0F14109E}" type="presParOf" srcId="{753BD5AD-EC76-4569-9AB0-799236D95F14}" destId="{73D70BA1-1186-4874-9FCB-12DE03FD8001}" srcOrd="0" destOrd="0" presId="urn:microsoft.com/office/officeart/2005/8/layout/chevron2"/>
    <dgm:cxn modelId="{9E770394-E239-4B7A-93AE-0D6B33718B60}" type="presParOf" srcId="{753BD5AD-EC76-4569-9AB0-799236D95F14}" destId="{BDF5CF39-55E2-44A6-9E1C-66A5C3E0A69C}" srcOrd="1" destOrd="0" presId="urn:microsoft.com/office/officeart/2005/8/layout/chevron2"/>
    <dgm:cxn modelId="{0B87288D-EB3D-4FBD-B7DD-B8C9F28FECD1}" type="presParOf" srcId="{78A0626B-EA58-4A8E-B315-9BA66A866113}" destId="{DB3CBD85-2D1F-4A41-808D-17545F67CD38}" srcOrd="3" destOrd="0" presId="urn:microsoft.com/office/officeart/2005/8/layout/chevron2"/>
    <dgm:cxn modelId="{8D59E377-6D35-4DEC-9E28-58175CF68F05}" type="presParOf" srcId="{78A0626B-EA58-4A8E-B315-9BA66A866113}" destId="{7EDFC581-1CD7-4926-B1B4-7FF590205C9E}" srcOrd="4" destOrd="0" presId="urn:microsoft.com/office/officeart/2005/8/layout/chevron2"/>
    <dgm:cxn modelId="{07C23EA9-81CC-4E07-BC96-20E5DF86A09D}" type="presParOf" srcId="{7EDFC581-1CD7-4926-B1B4-7FF590205C9E}" destId="{47509BE0-7637-4D56-A86E-D767B0E15CE0}" srcOrd="0" destOrd="0" presId="urn:microsoft.com/office/officeart/2005/8/layout/chevron2"/>
    <dgm:cxn modelId="{98F3AD2B-45E9-4DE5-8586-7FB2D07CE274}" type="presParOf" srcId="{7EDFC581-1CD7-4926-B1B4-7FF590205C9E}" destId="{D3F805B5-1EFD-4BC4-BCEC-C82E76F32E9C}" srcOrd="1" destOrd="0" presId="urn:microsoft.com/office/officeart/2005/8/layout/chevron2"/>
    <dgm:cxn modelId="{AD84D761-BEAD-4377-B42E-424E6F9FB5E8}" type="presParOf" srcId="{78A0626B-EA58-4A8E-B315-9BA66A866113}" destId="{86697F57-695B-422E-8959-90E3F617473E}" srcOrd="5" destOrd="0" presId="urn:microsoft.com/office/officeart/2005/8/layout/chevron2"/>
    <dgm:cxn modelId="{C93A6693-4782-451C-A2B5-E4210D1D4420}" type="presParOf" srcId="{78A0626B-EA58-4A8E-B315-9BA66A866113}" destId="{7145A54B-D64B-42B6-BFFB-98DBBB5C893B}" srcOrd="6" destOrd="0" presId="urn:microsoft.com/office/officeart/2005/8/layout/chevron2"/>
    <dgm:cxn modelId="{74FB7E08-D0FC-4C4C-8AC4-BB7C2970E1DC}" type="presParOf" srcId="{7145A54B-D64B-42B6-BFFB-98DBBB5C893B}" destId="{5B672EF5-C073-4353-B57E-990A3C0ACECA}" srcOrd="0" destOrd="0" presId="urn:microsoft.com/office/officeart/2005/8/layout/chevron2"/>
    <dgm:cxn modelId="{BF9E90AB-7F44-436F-9F67-CC9CA95BA103}" type="presParOf" srcId="{7145A54B-D64B-42B6-BFFB-98DBBB5C893B}" destId="{101C0388-ADB0-4B4F-8F4B-AB7DDA0D04C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7213B-A3C9-4ACE-AAB5-6C6ACC42777C}">
      <dsp:nvSpPr>
        <dsp:cNvPr id="0" name=""/>
        <dsp:cNvSpPr/>
      </dsp:nvSpPr>
      <dsp:spPr>
        <a:xfrm rot="5400000">
          <a:off x="-156569" y="159143"/>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1</a:t>
          </a:r>
          <a:endParaRPr lang="en-IN" sz="2000" kern="1200" dirty="0"/>
        </a:p>
      </dsp:txBody>
      <dsp:txXfrm rot="-5400000">
        <a:off x="1" y="367901"/>
        <a:ext cx="730656" cy="313139"/>
      </dsp:txXfrm>
    </dsp:sp>
    <dsp:sp modelId="{E333B201-E2F2-448C-8059-1CC1748F8988}">
      <dsp:nvSpPr>
        <dsp:cNvPr id="0" name=""/>
        <dsp:cNvSpPr/>
      </dsp:nvSpPr>
      <dsp:spPr>
        <a:xfrm rot="5400000">
          <a:off x="2662632" y="-1929401"/>
          <a:ext cx="678466" cy="4542418"/>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None/>
          </a:pPr>
          <a:r>
            <a:rPr lang="en-US" sz="1900" kern="1200" dirty="0"/>
            <a:t>Start from the root node</a:t>
          </a:r>
          <a:endParaRPr lang="en-IN" sz="1900" kern="1200" dirty="0"/>
        </a:p>
      </dsp:txBody>
      <dsp:txXfrm rot="-5400000">
        <a:off x="730656" y="35695"/>
        <a:ext cx="4509298" cy="612226"/>
      </dsp:txXfrm>
    </dsp:sp>
    <dsp:sp modelId="{73D70BA1-1186-4874-9FCB-12DE03FD8001}">
      <dsp:nvSpPr>
        <dsp:cNvPr id="0" name=""/>
        <dsp:cNvSpPr/>
      </dsp:nvSpPr>
      <dsp:spPr>
        <a:xfrm rot="5400000">
          <a:off x="-156569" y="105306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a:t>
          </a:r>
          <a:endParaRPr lang="en-IN" sz="2000" kern="1200" dirty="0"/>
        </a:p>
      </dsp:txBody>
      <dsp:txXfrm rot="-5400000">
        <a:off x="1" y="1261820"/>
        <a:ext cx="730656" cy="313139"/>
      </dsp:txXfrm>
    </dsp:sp>
    <dsp:sp modelId="{BDF5CF39-55E2-44A6-9E1C-66A5C3E0A69C}">
      <dsp:nvSpPr>
        <dsp:cNvPr id="0" name=""/>
        <dsp:cNvSpPr/>
      </dsp:nvSpPr>
      <dsp:spPr>
        <a:xfrm rot="5400000">
          <a:off x="2662632" y="-1035482"/>
          <a:ext cx="678466" cy="4542418"/>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None/>
          </a:pPr>
          <a:r>
            <a:rPr lang="en-US" sz="1900" kern="1200" dirty="0"/>
            <a:t>Explore all neighboring nodes at the present</a:t>
          </a:r>
          <a:endParaRPr lang="en-IN" sz="1900" kern="1200" dirty="0"/>
        </a:p>
        <a:p>
          <a:pPr marL="171450" lvl="1" indent="-171450" algn="l" defTabSz="844550">
            <a:lnSpc>
              <a:spcPct val="90000"/>
            </a:lnSpc>
            <a:spcBef>
              <a:spcPct val="0"/>
            </a:spcBef>
            <a:spcAft>
              <a:spcPct val="15000"/>
            </a:spcAft>
            <a:buNone/>
          </a:pPr>
          <a:r>
            <a:rPr lang="en-US" sz="1900" kern="1200" dirty="0"/>
            <a:t>depth</a:t>
          </a:r>
          <a:endParaRPr lang="en-IN" sz="1900" kern="1200" dirty="0"/>
        </a:p>
      </dsp:txBody>
      <dsp:txXfrm rot="-5400000">
        <a:off x="730656" y="929614"/>
        <a:ext cx="4509298" cy="612226"/>
      </dsp:txXfrm>
    </dsp:sp>
    <dsp:sp modelId="{47509BE0-7637-4D56-A86E-D767B0E15CE0}">
      <dsp:nvSpPr>
        <dsp:cNvPr id="0" name=""/>
        <dsp:cNvSpPr/>
      </dsp:nvSpPr>
      <dsp:spPr>
        <a:xfrm rot="5400000">
          <a:off x="-156569" y="194698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3</a:t>
          </a:r>
          <a:endParaRPr lang="en-IN" sz="2000" kern="1200" dirty="0"/>
        </a:p>
      </dsp:txBody>
      <dsp:txXfrm rot="-5400000">
        <a:off x="1" y="2155740"/>
        <a:ext cx="730656" cy="313139"/>
      </dsp:txXfrm>
    </dsp:sp>
    <dsp:sp modelId="{D3F805B5-1EFD-4BC4-BCEC-C82E76F32E9C}">
      <dsp:nvSpPr>
        <dsp:cNvPr id="0" name=""/>
        <dsp:cNvSpPr/>
      </dsp:nvSpPr>
      <dsp:spPr>
        <a:xfrm rot="5400000">
          <a:off x="2662632" y="-141562"/>
          <a:ext cx="678466" cy="4542418"/>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None/>
          </a:pPr>
          <a:r>
            <a:rPr lang="en-US" sz="1900" kern="1200" dirty="0"/>
            <a:t>Move to the next depth level and repeat the</a:t>
          </a:r>
          <a:endParaRPr lang="en-IN" sz="1900" kern="1200" dirty="0"/>
        </a:p>
        <a:p>
          <a:pPr marL="171450" lvl="1" indent="-171450" algn="l" defTabSz="844550">
            <a:lnSpc>
              <a:spcPct val="90000"/>
            </a:lnSpc>
            <a:spcBef>
              <a:spcPct val="0"/>
            </a:spcBef>
            <a:spcAft>
              <a:spcPct val="15000"/>
            </a:spcAft>
            <a:buNone/>
          </a:pPr>
          <a:r>
            <a:rPr lang="en-US" sz="1900" kern="1200" dirty="0"/>
            <a:t>process</a:t>
          </a:r>
          <a:endParaRPr lang="en-IN" sz="1900" kern="1200" dirty="0"/>
        </a:p>
      </dsp:txBody>
      <dsp:txXfrm rot="-5400000">
        <a:off x="730656" y="1823534"/>
        <a:ext cx="4509298" cy="612226"/>
      </dsp:txXfrm>
    </dsp:sp>
    <dsp:sp modelId="{5B672EF5-C073-4353-B57E-990A3C0ACECA}">
      <dsp:nvSpPr>
        <dsp:cNvPr id="0" name=""/>
        <dsp:cNvSpPr/>
      </dsp:nvSpPr>
      <dsp:spPr>
        <a:xfrm rot="5400000">
          <a:off x="-156569" y="284090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4</a:t>
          </a:r>
          <a:endParaRPr lang="en-IN" sz="2000" kern="1200" dirty="0"/>
        </a:p>
      </dsp:txBody>
      <dsp:txXfrm rot="-5400000">
        <a:off x="1" y="3049660"/>
        <a:ext cx="730656" cy="313139"/>
      </dsp:txXfrm>
    </dsp:sp>
    <dsp:sp modelId="{101C0388-ADB0-4B4F-8F4B-AB7DDA0D04CF}">
      <dsp:nvSpPr>
        <dsp:cNvPr id="0" name=""/>
        <dsp:cNvSpPr/>
      </dsp:nvSpPr>
      <dsp:spPr>
        <a:xfrm rot="5400000">
          <a:off x="2662632" y="752357"/>
          <a:ext cx="678466" cy="4542418"/>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None/>
          </a:pPr>
          <a:r>
            <a:rPr lang="en-US" sz="1900" kern="1200" dirty="0"/>
            <a:t>If a goal state is reached, return the solution</a:t>
          </a:r>
          <a:endParaRPr lang="en-IN" sz="1900" kern="1200" dirty="0"/>
        </a:p>
      </dsp:txBody>
      <dsp:txXfrm rot="-5400000">
        <a:off x="730656" y="2717453"/>
        <a:ext cx="4509298" cy="6122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7213B-A3C9-4ACE-AAB5-6C6ACC42777C}">
      <dsp:nvSpPr>
        <dsp:cNvPr id="0" name=""/>
        <dsp:cNvSpPr/>
      </dsp:nvSpPr>
      <dsp:spPr>
        <a:xfrm rot="5400000">
          <a:off x="-156569" y="159143"/>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1</a:t>
          </a:r>
          <a:endParaRPr lang="en-IN" sz="2000" kern="1200" dirty="0"/>
        </a:p>
      </dsp:txBody>
      <dsp:txXfrm rot="-5400000">
        <a:off x="1" y="367901"/>
        <a:ext cx="730656" cy="313139"/>
      </dsp:txXfrm>
    </dsp:sp>
    <dsp:sp modelId="{E333B201-E2F2-448C-8059-1CC1748F8988}">
      <dsp:nvSpPr>
        <dsp:cNvPr id="0" name=""/>
        <dsp:cNvSpPr/>
      </dsp:nvSpPr>
      <dsp:spPr>
        <a:xfrm rot="5400000">
          <a:off x="2982461" y="-2251804"/>
          <a:ext cx="678466" cy="5182076"/>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a:lnSpc>
              <a:spcPct val="90000"/>
            </a:lnSpc>
            <a:spcBef>
              <a:spcPct val="0"/>
            </a:spcBef>
            <a:spcAft>
              <a:spcPct val="15000"/>
            </a:spcAft>
            <a:buNone/>
          </a:pPr>
          <a:r>
            <a:rPr lang="en-US" sz="1800" kern="1200" dirty="0"/>
            <a:t>Start from the root node</a:t>
          </a:r>
          <a:endParaRPr lang="en-IN" sz="1800" kern="1200" dirty="0"/>
        </a:p>
      </dsp:txBody>
      <dsp:txXfrm rot="-5400000">
        <a:off x="730656" y="33121"/>
        <a:ext cx="5148956" cy="612226"/>
      </dsp:txXfrm>
    </dsp:sp>
    <dsp:sp modelId="{73D70BA1-1186-4874-9FCB-12DE03FD8001}">
      <dsp:nvSpPr>
        <dsp:cNvPr id="0" name=""/>
        <dsp:cNvSpPr/>
      </dsp:nvSpPr>
      <dsp:spPr>
        <a:xfrm rot="5400000">
          <a:off x="-156569" y="105306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a:t>
          </a:r>
          <a:endParaRPr lang="en-IN" sz="2000" kern="1200" dirty="0"/>
        </a:p>
      </dsp:txBody>
      <dsp:txXfrm rot="-5400000">
        <a:off x="1" y="1261820"/>
        <a:ext cx="730656" cy="313139"/>
      </dsp:txXfrm>
    </dsp:sp>
    <dsp:sp modelId="{BDF5CF39-55E2-44A6-9E1C-66A5C3E0A69C}">
      <dsp:nvSpPr>
        <dsp:cNvPr id="0" name=""/>
        <dsp:cNvSpPr/>
      </dsp:nvSpPr>
      <dsp:spPr>
        <a:xfrm rot="5400000">
          <a:off x="2982461" y="-1355311"/>
          <a:ext cx="678466" cy="5182076"/>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a:lnSpc>
              <a:spcPct val="90000"/>
            </a:lnSpc>
            <a:spcBef>
              <a:spcPct val="0"/>
            </a:spcBef>
            <a:spcAft>
              <a:spcPct val="15000"/>
            </a:spcAft>
            <a:buFont typeface="Arial" panose="020B0604020202020204" pitchFamily="34" charset="0"/>
            <a:buNone/>
          </a:pPr>
          <a:r>
            <a:rPr lang="en-US" sz="1800" b="0" i="0" kern="1200" dirty="0"/>
            <a:t>Explore the leftmost child node recursively until you</a:t>
          </a:r>
          <a:endParaRPr lang="en-IN" sz="1800" kern="1200" dirty="0"/>
        </a:p>
        <a:p>
          <a:pPr marL="171450" lvl="1" indent="-171450" algn="l" defTabSz="800100">
            <a:lnSpc>
              <a:spcPct val="90000"/>
            </a:lnSpc>
            <a:spcBef>
              <a:spcPct val="0"/>
            </a:spcBef>
            <a:spcAft>
              <a:spcPct val="15000"/>
            </a:spcAft>
            <a:buFont typeface="Arial" panose="020B0604020202020204" pitchFamily="34" charset="0"/>
            <a:buNone/>
          </a:pPr>
          <a:r>
            <a:rPr lang="en-US" sz="1800" b="0" i="0" kern="1200" dirty="0"/>
            <a:t>reach a leaf node or a goal state</a:t>
          </a:r>
          <a:endParaRPr lang="en-IN" sz="1800" kern="1200" dirty="0"/>
        </a:p>
      </dsp:txBody>
      <dsp:txXfrm rot="-5400000">
        <a:off x="730656" y="929614"/>
        <a:ext cx="5148956" cy="612226"/>
      </dsp:txXfrm>
    </dsp:sp>
    <dsp:sp modelId="{47509BE0-7637-4D56-A86E-D767B0E15CE0}">
      <dsp:nvSpPr>
        <dsp:cNvPr id="0" name=""/>
        <dsp:cNvSpPr/>
      </dsp:nvSpPr>
      <dsp:spPr>
        <a:xfrm rot="5400000">
          <a:off x="-156569" y="194698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3</a:t>
          </a:r>
          <a:endParaRPr lang="en-IN" sz="2000" kern="1200" dirty="0"/>
        </a:p>
      </dsp:txBody>
      <dsp:txXfrm rot="-5400000">
        <a:off x="1" y="2155740"/>
        <a:ext cx="730656" cy="313139"/>
      </dsp:txXfrm>
    </dsp:sp>
    <dsp:sp modelId="{D3F805B5-1EFD-4BC4-BCEC-C82E76F32E9C}">
      <dsp:nvSpPr>
        <dsp:cNvPr id="0" name=""/>
        <dsp:cNvSpPr/>
      </dsp:nvSpPr>
      <dsp:spPr>
        <a:xfrm rot="5400000">
          <a:off x="2982461" y="-461391"/>
          <a:ext cx="678466" cy="5182076"/>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a:lnSpc>
              <a:spcPct val="90000"/>
            </a:lnSpc>
            <a:spcBef>
              <a:spcPct val="0"/>
            </a:spcBef>
            <a:spcAft>
              <a:spcPct val="15000"/>
            </a:spcAft>
            <a:buNone/>
          </a:pPr>
          <a:r>
            <a:rPr lang="en-US" sz="1800" b="0" i="0" kern="1200" dirty="0"/>
            <a:t>If a goal state is reached, return the solution</a:t>
          </a:r>
          <a:endParaRPr lang="en-IN" sz="1800" kern="1200" dirty="0"/>
        </a:p>
      </dsp:txBody>
      <dsp:txXfrm rot="-5400000">
        <a:off x="730656" y="1823534"/>
        <a:ext cx="5148956" cy="612226"/>
      </dsp:txXfrm>
    </dsp:sp>
    <dsp:sp modelId="{5B672EF5-C073-4353-B57E-990A3C0ACECA}">
      <dsp:nvSpPr>
        <dsp:cNvPr id="0" name=""/>
        <dsp:cNvSpPr/>
      </dsp:nvSpPr>
      <dsp:spPr>
        <a:xfrm rot="5400000">
          <a:off x="-156569" y="284090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4</a:t>
          </a:r>
          <a:endParaRPr lang="en-IN" sz="2000" kern="1200" dirty="0"/>
        </a:p>
      </dsp:txBody>
      <dsp:txXfrm rot="-5400000">
        <a:off x="1" y="3049660"/>
        <a:ext cx="730656" cy="313139"/>
      </dsp:txXfrm>
    </dsp:sp>
    <dsp:sp modelId="{101C0388-ADB0-4B4F-8F4B-AB7DDA0D04CF}">
      <dsp:nvSpPr>
        <dsp:cNvPr id="0" name=""/>
        <dsp:cNvSpPr/>
      </dsp:nvSpPr>
      <dsp:spPr>
        <a:xfrm rot="5400000">
          <a:off x="2982461" y="432528"/>
          <a:ext cx="678466" cy="5182076"/>
        </a:xfrm>
        <a:prstGeom prst="round2Same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a:lnSpc>
              <a:spcPct val="90000"/>
            </a:lnSpc>
            <a:spcBef>
              <a:spcPct val="0"/>
            </a:spcBef>
            <a:spcAft>
              <a:spcPct val="15000"/>
            </a:spcAft>
            <a:buNone/>
          </a:pPr>
          <a:r>
            <a:rPr lang="en-US" sz="1800" b="0" i="0" kern="1200" dirty="0"/>
            <a:t>If a leaf node is reached without finding a solution,</a:t>
          </a:r>
          <a:endParaRPr lang="en-IN" sz="1800" kern="1200" dirty="0"/>
        </a:p>
        <a:p>
          <a:pPr marL="171450" lvl="1" indent="-171450" algn="just" defTabSz="800100">
            <a:lnSpc>
              <a:spcPct val="90000"/>
            </a:lnSpc>
            <a:spcBef>
              <a:spcPct val="0"/>
            </a:spcBef>
            <a:spcAft>
              <a:spcPct val="15000"/>
            </a:spcAft>
            <a:buNone/>
          </a:pPr>
          <a:r>
            <a:rPr lang="en-US" sz="1800" b="0" i="0" kern="1200" dirty="0"/>
            <a:t>backtrack to explore other branches</a:t>
          </a:r>
          <a:endParaRPr lang="en-IN" sz="1800" kern="1200" dirty="0"/>
        </a:p>
      </dsp:txBody>
      <dsp:txXfrm rot="-5400000">
        <a:off x="730656" y="2717453"/>
        <a:ext cx="5148956" cy="6122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351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372816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967059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9631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1806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804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334012" y="2359109"/>
            <a:ext cx="7026494" cy="1956435"/>
          </a:xfrm>
          <a:prstGeom prst="rect">
            <a:avLst/>
          </a:prstGeom>
          <a:noFill/>
          <a:ln/>
        </p:spPr>
        <p:txBody>
          <a:bodyPr wrap="square" lIns="0" tIns="0" rIns="0" bIns="0" rtlCol="0" anchor="t"/>
          <a:lstStyle/>
          <a:p>
            <a:pPr marL="0" indent="0">
              <a:lnSpc>
                <a:spcPts val="7700"/>
              </a:lnSpc>
              <a:buNone/>
            </a:pPr>
            <a:r>
              <a:rPr lang="en-US" sz="6400" b="1" dirty="0">
                <a:solidFill>
                  <a:srgbClr val="1D1D1B"/>
                </a:solidFill>
                <a:latin typeface="Arial Rounded MT Bold" panose="020F0704030504030204" pitchFamily="34" charset="0"/>
                <a:ea typeface="Tomorrow" pitchFamily="34" charset="-122"/>
                <a:cs typeface="Tomorrow" pitchFamily="34" charset="-120"/>
              </a:rPr>
              <a:t>8-Puzzle Problem</a:t>
            </a:r>
          </a:p>
          <a:p>
            <a:pPr marL="0" indent="0">
              <a:lnSpc>
                <a:spcPts val="7700"/>
              </a:lnSpc>
              <a:buNone/>
            </a:pPr>
            <a:r>
              <a:rPr lang="en-US" sz="6400" b="1" dirty="0">
                <a:solidFill>
                  <a:srgbClr val="1D1D1B"/>
                </a:solidFill>
                <a:latin typeface="Arial Rounded MT Bold" panose="020F0704030504030204" pitchFamily="34" charset="0"/>
              </a:rPr>
              <a:t>Using BFS and DFS</a:t>
            </a:r>
            <a:endParaRPr lang="en-US" sz="6400" b="1" dirty="0">
              <a:latin typeface="Arial Rounded MT Bold" panose="020F0704030504030204" pitchFamily="34" charset="0"/>
            </a:endParaRPr>
          </a:p>
        </p:txBody>
      </p:sp>
      <p:sp>
        <p:nvSpPr>
          <p:cNvPr id="5" name="Shape 2"/>
          <p:cNvSpPr/>
          <p:nvPr/>
        </p:nvSpPr>
        <p:spPr>
          <a:xfrm>
            <a:off x="793790" y="5572006"/>
            <a:ext cx="362903" cy="362903"/>
          </a:xfrm>
          <a:prstGeom prst="roundRect">
            <a:avLst>
              <a:gd name="adj" fmla="val 25194296"/>
            </a:avLst>
          </a:prstGeom>
          <a:noFill/>
          <a:ln w="7620">
            <a:solidFill>
              <a:srgbClr val="FFFFFF"/>
            </a:solidFill>
            <a:prstDash val="solid"/>
          </a:ln>
        </p:spPr>
      </p:sp>
      <p:pic>
        <p:nvPicPr>
          <p:cNvPr id="9" name="Picture 8">
            <a:extLst>
              <a:ext uri="{FF2B5EF4-FFF2-40B4-BE49-F238E27FC236}">
                <a16:creationId xmlns:a16="http://schemas.microsoft.com/office/drawing/2014/main" id="{50433119-23DC-B433-917C-B96E4BEE965F}"/>
              </a:ext>
            </a:extLst>
          </p:cNvPr>
          <p:cNvPicPr>
            <a:picLocks noChangeAspect="1"/>
          </p:cNvPicPr>
          <p:nvPr/>
        </p:nvPicPr>
        <p:blipFill>
          <a:blip r:embed="rId3"/>
          <a:stretch>
            <a:fillRect/>
          </a:stretch>
        </p:blipFill>
        <p:spPr>
          <a:xfrm>
            <a:off x="7360506" y="542626"/>
            <a:ext cx="7222513" cy="7144347"/>
          </a:xfrm>
          <a:prstGeom prst="rect">
            <a:avLst/>
          </a:prstGeom>
        </p:spPr>
      </p:pic>
      <p:sp>
        <p:nvSpPr>
          <p:cNvPr id="10" name="Rectangle 9">
            <a:extLst>
              <a:ext uri="{FF2B5EF4-FFF2-40B4-BE49-F238E27FC236}">
                <a16:creationId xmlns:a16="http://schemas.microsoft.com/office/drawing/2014/main" id="{48EDBF82-A35C-FF5E-BCEC-9B7A4A0B3D44}"/>
              </a:ext>
            </a:extLst>
          </p:cNvPr>
          <p:cNvSpPr/>
          <p:nvPr/>
        </p:nvSpPr>
        <p:spPr>
          <a:xfrm>
            <a:off x="12623180" y="7741388"/>
            <a:ext cx="2007213" cy="4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C8169B9-332B-2979-D171-F4D53F6DCDF2}"/>
              </a:ext>
            </a:extLst>
          </p:cNvPr>
          <p:cNvSpPr txBox="1"/>
          <p:nvPr/>
        </p:nvSpPr>
        <p:spPr>
          <a:xfrm>
            <a:off x="503860" y="5367610"/>
            <a:ext cx="6185647"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Team members:</a:t>
            </a:r>
          </a:p>
          <a:p>
            <a:r>
              <a:rPr lang="en-US" sz="2400" dirty="0">
                <a:latin typeface="Times New Roman" panose="02020603050405020304" pitchFamily="18" charset="0"/>
                <a:cs typeface="Times New Roman" panose="02020603050405020304" pitchFamily="18" charset="0"/>
              </a:rPr>
              <a:t>1. Harita Joshi</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2. Janhavi Gundawar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3. Ritesh Bagade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CF495FB-E157-6B40-EFE6-69EB75838488}"/>
              </a:ext>
            </a:extLst>
          </p:cNvPr>
          <p:cNvGrpSpPr/>
          <p:nvPr/>
        </p:nvGrpSpPr>
        <p:grpSpPr>
          <a:xfrm>
            <a:off x="-4" y="-123630"/>
            <a:ext cx="14753347" cy="1457131"/>
            <a:chOff x="-5" y="-123630"/>
            <a:chExt cx="18441684" cy="1457131"/>
          </a:xfrm>
        </p:grpSpPr>
        <p:grpSp>
          <p:nvGrpSpPr>
            <p:cNvPr id="18" name="Group 17">
              <a:extLst>
                <a:ext uri="{FF2B5EF4-FFF2-40B4-BE49-F238E27FC236}">
                  <a16:creationId xmlns:a16="http://schemas.microsoft.com/office/drawing/2014/main" id="{18D2E117-7144-DA7E-E7A1-CCD370EB3B3C}"/>
                </a:ext>
              </a:extLst>
            </p:cNvPr>
            <p:cNvGrpSpPr/>
            <p:nvPr/>
          </p:nvGrpSpPr>
          <p:grpSpPr>
            <a:xfrm>
              <a:off x="-5" y="-123630"/>
              <a:ext cx="18441684" cy="1457131"/>
              <a:chOff x="-5" y="-123630"/>
              <a:chExt cx="18441684" cy="1457131"/>
            </a:xfrm>
          </p:grpSpPr>
          <p:grpSp>
            <p:nvGrpSpPr>
              <p:cNvPr id="20" name="Group 2">
                <a:extLst>
                  <a:ext uri="{FF2B5EF4-FFF2-40B4-BE49-F238E27FC236}">
                    <a16:creationId xmlns:a16="http://schemas.microsoft.com/office/drawing/2014/main" id="{A5322B55-1912-2100-A06C-3275FA54ED37}"/>
                  </a:ext>
                </a:extLst>
              </p:cNvPr>
              <p:cNvGrpSpPr/>
              <p:nvPr/>
            </p:nvGrpSpPr>
            <p:grpSpPr>
              <a:xfrm>
                <a:off x="0" y="-123630"/>
                <a:ext cx="18441679" cy="1457131"/>
                <a:chOff x="0" y="-57150"/>
                <a:chExt cx="4857068" cy="673576"/>
              </a:xfrm>
            </p:grpSpPr>
            <p:sp>
              <p:nvSpPr>
                <p:cNvPr id="22" name="Freeform 3">
                  <a:extLst>
                    <a:ext uri="{FF2B5EF4-FFF2-40B4-BE49-F238E27FC236}">
                      <a16:creationId xmlns:a16="http://schemas.microsoft.com/office/drawing/2014/main" id="{4830D734-B83C-6EAF-56D6-8B45F5BC8D33}"/>
                    </a:ext>
                  </a:extLst>
                </p:cNvPr>
                <p:cNvSpPr/>
                <p:nvPr/>
              </p:nvSpPr>
              <p:spPr>
                <a:xfrm>
                  <a:off x="0" y="0"/>
                  <a:ext cx="4816592" cy="477475"/>
                </a:xfrm>
                <a:custGeom>
                  <a:avLst/>
                  <a:gdLst/>
                  <a:ahLst/>
                  <a:cxnLst/>
                  <a:rect l="l" t="t" r="r" b="b"/>
                  <a:pathLst>
                    <a:path w="4816592" h="616426">
                      <a:moveTo>
                        <a:pt x="0" y="0"/>
                      </a:moveTo>
                      <a:lnTo>
                        <a:pt x="4816592" y="0"/>
                      </a:lnTo>
                      <a:lnTo>
                        <a:pt x="4816592" y="616426"/>
                      </a:lnTo>
                      <a:lnTo>
                        <a:pt x="0" y="616426"/>
                      </a:lnTo>
                      <a:close/>
                    </a:path>
                  </a:pathLst>
                </a:custGeom>
                <a:solidFill>
                  <a:schemeClr val="tx2"/>
                </a:solidFill>
              </p:spPr>
            </p:sp>
            <p:sp>
              <p:nvSpPr>
                <p:cNvPr id="23" name="TextBox 4">
                  <a:extLst>
                    <a:ext uri="{FF2B5EF4-FFF2-40B4-BE49-F238E27FC236}">
                      <a16:creationId xmlns:a16="http://schemas.microsoft.com/office/drawing/2014/main" id="{F50BC085-B227-8A60-6035-7EFBEDE5D7DA}"/>
                    </a:ext>
                  </a:extLst>
                </p:cNvPr>
                <p:cNvSpPr txBox="1"/>
                <p:nvPr/>
              </p:nvSpPr>
              <p:spPr>
                <a:xfrm>
                  <a:off x="0" y="-57150"/>
                  <a:ext cx="4857068" cy="673576"/>
                </a:xfrm>
                <a:prstGeom prst="rect">
                  <a:avLst/>
                </a:prstGeom>
              </p:spPr>
              <p:txBody>
                <a:bodyPr lIns="50800" tIns="50800" rIns="50800" bIns="50800" rtlCol="0" anchor="ctr"/>
                <a:lstStyle/>
                <a:p>
                  <a:pPr algn="ctr">
                    <a:lnSpc>
                      <a:spcPts val="3639"/>
                    </a:lnSpc>
                  </a:pPr>
                  <a:endParaRPr/>
                </a:p>
              </p:txBody>
            </p:sp>
          </p:grpSp>
          <p:pic>
            <p:nvPicPr>
              <p:cNvPr id="21" name="Picture 25">
                <a:extLst>
                  <a:ext uri="{FF2B5EF4-FFF2-40B4-BE49-F238E27FC236}">
                    <a16:creationId xmlns:a16="http://schemas.microsoft.com/office/drawing/2014/main" id="{5339C935-DC0C-7860-206E-B12BA108D8A4}"/>
                  </a:ext>
                </a:extLst>
              </p:cNvPr>
              <p:cNvPicPr>
                <a:picLocks noChangeAspect="1"/>
              </p:cNvPicPr>
              <p:nvPr/>
            </p:nvPicPr>
            <p:blipFill>
              <a:blip r:embed="rId3">
                <a:alphaModFix amt="14000"/>
              </a:blip>
              <a:srcRect t="45734" b="45734"/>
              <a:stretch>
                <a:fillRect/>
              </a:stretch>
            </p:blipFill>
            <p:spPr>
              <a:xfrm>
                <a:off x="-5" y="1103"/>
                <a:ext cx="18287996" cy="988462"/>
              </a:xfrm>
              <a:prstGeom prst="rect">
                <a:avLst/>
              </a:prstGeom>
            </p:spPr>
          </p:pic>
        </p:grpSp>
        <p:sp>
          <p:nvSpPr>
            <p:cNvPr id="19" name="TextBox 9">
              <a:extLst>
                <a:ext uri="{FF2B5EF4-FFF2-40B4-BE49-F238E27FC236}">
                  <a16:creationId xmlns:a16="http://schemas.microsoft.com/office/drawing/2014/main" id="{F3BFE120-78E5-95B8-B1FD-8842FFFD5C7B}"/>
                </a:ext>
              </a:extLst>
            </p:cNvPr>
            <p:cNvSpPr txBox="1"/>
            <p:nvPr/>
          </p:nvSpPr>
          <p:spPr>
            <a:xfrm>
              <a:off x="1655171" y="-65570"/>
              <a:ext cx="15103511" cy="1032911"/>
            </a:xfrm>
            <a:prstGeom prst="rect">
              <a:avLst/>
            </a:prstGeom>
          </p:spPr>
          <p:txBody>
            <a:bodyPr wrap="square" lIns="0" tIns="0" rIns="0" bIns="0" rtlCol="0" anchor="t">
              <a:spAutoFit/>
            </a:bodyPr>
            <a:lstStyle/>
            <a:p>
              <a:pPr algn="ctr">
                <a:lnSpc>
                  <a:spcPts val="9099"/>
                </a:lnSpc>
              </a:pPr>
              <a:r>
                <a:rPr lang="en-US" sz="4800" b="1" dirty="0">
                  <a:solidFill>
                    <a:srgbClr val="FFFFFF"/>
                  </a:solidFill>
                  <a:latin typeface="Arial Rounded MT Bold" panose="020F0704030504030204" pitchFamily="34" charset="0"/>
                  <a:ea typeface="Klein Bold"/>
                  <a:cs typeface="Klein Bold"/>
                  <a:sym typeface="Klein Bold"/>
                </a:rPr>
                <a:t>What is 8-puzzle problem?</a:t>
              </a:r>
            </a:p>
          </p:txBody>
        </p:sp>
      </p:grpSp>
      <p:sp>
        <p:nvSpPr>
          <p:cNvPr id="24" name="TextBox 23">
            <a:extLst>
              <a:ext uri="{FF2B5EF4-FFF2-40B4-BE49-F238E27FC236}">
                <a16:creationId xmlns:a16="http://schemas.microsoft.com/office/drawing/2014/main" id="{B1678BBA-D495-609D-7C80-CD233E90D033}"/>
              </a:ext>
            </a:extLst>
          </p:cNvPr>
          <p:cNvSpPr txBox="1"/>
          <p:nvPr/>
        </p:nvSpPr>
        <p:spPr>
          <a:xfrm>
            <a:off x="185677" y="1259725"/>
            <a:ext cx="13992902" cy="2570704"/>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8-puzzle problem is a classic search problem in artificial intelligence. It was invented and popularized by Noyes Palmer Chapman in the 1870s.</a:t>
            </a:r>
          </a:p>
          <a:p>
            <a:pPr marL="457200" indent="-4572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Given a 3×3 board with 8 tiles (each numbered from 1 to 8) and one empty space, the goal is to place the numbers to match the final configuration using the empty space. We can slide four adjacent tiles (left, right, above, and below) into the empty space.</a:t>
            </a:r>
            <a:endParaRPr lang="en-IN" sz="2200" dirty="0">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17177497-D72F-1FCF-4A0F-626A5FB5015D}"/>
              </a:ext>
            </a:extLst>
          </p:cNvPr>
          <p:cNvGrpSpPr/>
          <p:nvPr/>
        </p:nvGrpSpPr>
        <p:grpSpPr>
          <a:xfrm>
            <a:off x="419062" y="4174870"/>
            <a:ext cx="7556540" cy="3566518"/>
            <a:chOff x="6280190" y="3882271"/>
            <a:chExt cx="7556540" cy="3566518"/>
          </a:xfrm>
        </p:grpSpPr>
        <p:sp>
          <p:nvSpPr>
            <p:cNvPr id="27" name="Shape 2">
              <a:extLst>
                <a:ext uri="{FF2B5EF4-FFF2-40B4-BE49-F238E27FC236}">
                  <a16:creationId xmlns:a16="http://schemas.microsoft.com/office/drawing/2014/main" id="{FF5F9634-5EE2-F918-8D0C-48E32EAD699C}"/>
                </a:ext>
              </a:extLst>
            </p:cNvPr>
            <p:cNvSpPr/>
            <p:nvPr/>
          </p:nvSpPr>
          <p:spPr>
            <a:xfrm>
              <a:off x="6280190" y="3882271"/>
              <a:ext cx="3664863" cy="1669852"/>
            </a:xfrm>
            <a:prstGeom prst="roundRect">
              <a:avLst>
                <a:gd name="adj" fmla="val 2038"/>
              </a:avLst>
            </a:prstGeom>
            <a:solidFill>
              <a:schemeClr val="tx2">
                <a:lumMod val="20000"/>
                <a:lumOff val="80000"/>
              </a:schemeClr>
            </a:solidFill>
            <a:ln/>
          </p:spPr>
        </p:sp>
        <p:sp>
          <p:nvSpPr>
            <p:cNvPr id="28" name="Text 3">
              <a:extLst>
                <a:ext uri="{FF2B5EF4-FFF2-40B4-BE49-F238E27FC236}">
                  <a16:creationId xmlns:a16="http://schemas.microsoft.com/office/drawing/2014/main" id="{73C3A19C-E055-0D2E-0196-166A719C0C58}"/>
                </a:ext>
              </a:extLst>
            </p:cNvPr>
            <p:cNvSpPr/>
            <p:nvPr/>
          </p:nvSpPr>
          <p:spPr>
            <a:xfrm>
              <a:off x="6507004" y="4109085"/>
              <a:ext cx="2835235" cy="354330"/>
            </a:xfrm>
            <a:prstGeom prst="rect">
              <a:avLst/>
            </a:prstGeom>
            <a:noFill/>
            <a:ln/>
          </p:spPr>
          <p:txBody>
            <a:bodyPr wrap="none" lIns="0" tIns="0" rIns="0" bIns="0" rtlCol="0" anchor="t"/>
            <a:lstStyle/>
            <a:p>
              <a:pPr marL="0" indent="0">
                <a:lnSpc>
                  <a:spcPts val="2750"/>
                </a:lnSpc>
                <a:buNone/>
              </a:pPr>
              <a:r>
                <a:rPr lang="en-US" sz="2200" b="1" dirty="0">
                  <a:latin typeface="Times New Roman" panose="02020603050405020304" pitchFamily="18" charset="0"/>
                  <a:ea typeface="Tomorrow" pitchFamily="34" charset="-122"/>
                  <a:cs typeface="Times New Roman" panose="02020603050405020304" pitchFamily="18" charset="0"/>
                </a:rPr>
                <a:t>Initial State</a:t>
              </a:r>
              <a:endParaRPr lang="en-US" sz="2200" b="1" dirty="0">
                <a:latin typeface="Times New Roman" panose="02020603050405020304" pitchFamily="18" charset="0"/>
                <a:cs typeface="Times New Roman" panose="02020603050405020304" pitchFamily="18" charset="0"/>
              </a:endParaRPr>
            </a:p>
          </p:txBody>
        </p:sp>
        <p:sp>
          <p:nvSpPr>
            <p:cNvPr id="29" name="Text 4">
              <a:extLst>
                <a:ext uri="{FF2B5EF4-FFF2-40B4-BE49-F238E27FC236}">
                  <a16:creationId xmlns:a16="http://schemas.microsoft.com/office/drawing/2014/main" id="{78BB9439-A358-F468-CA05-14A79A759D1A}"/>
                </a:ext>
              </a:extLst>
            </p:cNvPr>
            <p:cNvSpPr/>
            <p:nvPr/>
          </p:nvSpPr>
          <p:spPr>
            <a:xfrm>
              <a:off x="6507004" y="4599503"/>
              <a:ext cx="3211235" cy="725805"/>
            </a:xfrm>
            <a:prstGeom prst="rect">
              <a:avLst/>
            </a:prstGeom>
            <a:noFill/>
            <a:ln/>
          </p:spPr>
          <p:txBody>
            <a:bodyPr wrap="square" lIns="0" tIns="0" rIns="0" bIns="0" rtlCol="0" anchor="t"/>
            <a:lstStyle/>
            <a:p>
              <a:pPr marL="0" indent="0">
                <a:lnSpc>
                  <a:spcPts val="2850"/>
                </a:lnSpc>
                <a:buNone/>
              </a:pPr>
              <a:r>
                <a:rPr lang="en-US" sz="2000" dirty="0">
                  <a:latin typeface="Times New Roman" panose="02020603050405020304" pitchFamily="18" charset="0"/>
                  <a:ea typeface="Tomorrow" pitchFamily="34" charset="-122"/>
                  <a:cs typeface="Times New Roman" panose="02020603050405020304" pitchFamily="18" charset="0"/>
                </a:rPr>
                <a:t>The starting position of the tiles on the grid.</a:t>
              </a:r>
              <a:endParaRPr lang="en-US" sz="2000" dirty="0">
                <a:latin typeface="Times New Roman" panose="02020603050405020304" pitchFamily="18" charset="0"/>
                <a:cs typeface="Times New Roman" panose="02020603050405020304" pitchFamily="18" charset="0"/>
              </a:endParaRPr>
            </a:p>
          </p:txBody>
        </p:sp>
        <p:sp>
          <p:nvSpPr>
            <p:cNvPr id="30" name="Shape 5">
              <a:extLst>
                <a:ext uri="{FF2B5EF4-FFF2-40B4-BE49-F238E27FC236}">
                  <a16:creationId xmlns:a16="http://schemas.microsoft.com/office/drawing/2014/main" id="{E6506F7B-5729-7559-4E73-96A94BEE018F}"/>
                </a:ext>
              </a:extLst>
            </p:cNvPr>
            <p:cNvSpPr/>
            <p:nvPr/>
          </p:nvSpPr>
          <p:spPr>
            <a:xfrm>
              <a:off x="10171867" y="3882271"/>
              <a:ext cx="3664863" cy="1669852"/>
            </a:xfrm>
            <a:prstGeom prst="roundRect">
              <a:avLst>
                <a:gd name="adj" fmla="val 2038"/>
              </a:avLst>
            </a:prstGeom>
            <a:solidFill>
              <a:schemeClr val="tx2">
                <a:lumMod val="20000"/>
                <a:lumOff val="80000"/>
              </a:schemeClr>
            </a:solidFill>
            <a:ln/>
          </p:spPr>
        </p:sp>
        <p:sp>
          <p:nvSpPr>
            <p:cNvPr id="31" name="Text 6">
              <a:extLst>
                <a:ext uri="{FF2B5EF4-FFF2-40B4-BE49-F238E27FC236}">
                  <a16:creationId xmlns:a16="http://schemas.microsoft.com/office/drawing/2014/main" id="{26AB5F8F-DE10-D9AF-8FE3-588811145663}"/>
                </a:ext>
              </a:extLst>
            </p:cNvPr>
            <p:cNvSpPr/>
            <p:nvPr/>
          </p:nvSpPr>
          <p:spPr>
            <a:xfrm>
              <a:off x="10398681" y="4109085"/>
              <a:ext cx="2835235" cy="354330"/>
            </a:xfrm>
            <a:prstGeom prst="rect">
              <a:avLst/>
            </a:prstGeom>
            <a:noFill/>
            <a:ln/>
          </p:spPr>
          <p:txBody>
            <a:bodyPr wrap="none" lIns="0" tIns="0" rIns="0" bIns="0" rtlCol="0" anchor="t"/>
            <a:lstStyle/>
            <a:p>
              <a:pPr marL="0" indent="0">
                <a:lnSpc>
                  <a:spcPts val="2750"/>
                </a:lnSpc>
                <a:buNone/>
              </a:pPr>
              <a:r>
                <a:rPr lang="en-US" sz="2200" b="1" dirty="0">
                  <a:latin typeface="Times New Roman" panose="02020603050405020304" pitchFamily="18" charset="0"/>
                  <a:ea typeface="Tomorrow" pitchFamily="34" charset="-122"/>
                  <a:cs typeface="Times New Roman" panose="02020603050405020304" pitchFamily="18" charset="0"/>
                </a:rPr>
                <a:t>Goal</a:t>
              </a:r>
              <a:r>
                <a:rPr lang="en-US" sz="2200" dirty="0">
                  <a:latin typeface="Tomorrow" pitchFamily="34" charset="0"/>
                  <a:ea typeface="Tomorrow" pitchFamily="34" charset="-122"/>
                  <a:cs typeface="Tomorrow" pitchFamily="34" charset="-120"/>
                </a:rPr>
                <a:t> </a:t>
              </a:r>
              <a:r>
                <a:rPr lang="en-US" sz="2200" b="1" dirty="0">
                  <a:latin typeface="Times New Roman" panose="02020603050405020304" pitchFamily="18" charset="0"/>
                  <a:ea typeface="Tomorrow" pitchFamily="34" charset="-122"/>
                  <a:cs typeface="Times New Roman" panose="02020603050405020304" pitchFamily="18" charset="0"/>
                </a:rPr>
                <a:t>State</a:t>
              </a:r>
              <a:endParaRPr lang="en-US" sz="2200" b="1" dirty="0">
                <a:latin typeface="Times New Roman" panose="02020603050405020304" pitchFamily="18" charset="0"/>
                <a:cs typeface="Times New Roman" panose="02020603050405020304" pitchFamily="18" charset="0"/>
              </a:endParaRPr>
            </a:p>
          </p:txBody>
        </p:sp>
        <p:sp>
          <p:nvSpPr>
            <p:cNvPr id="32" name="Text 7">
              <a:extLst>
                <a:ext uri="{FF2B5EF4-FFF2-40B4-BE49-F238E27FC236}">
                  <a16:creationId xmlns:a16="http://schemas.microsoft.com/office/drawing/2014/main" id="{C83D081B-FA35-B1A2-20D6-54205A445BBC}"/>
                </a:ext>
              </a:extLst>
            </p:cNvPr>
            <p:cNvSpPr/>
            <p:nvPr/>
          </p:nvSpPr>
          <p:spPr>
            <a:xfrm>
              <a:off x="10398681" y="4599503"/>
              <a:ext cx="3211235" cy="725805"/>
            </a:xfrm>
            <a:prstGeom prst="rect">
              <a:avLst/>
            </a:prstGeom>
            <a:noFill/>
            <a:ln/>
          </p:spPr>
          <p:txBody>
            <a:bodyPr wrap="square" lIns="0" tIns="0" rIns="0" bIns="0" rtlCol="0" anchor="t"/>
            <a:lstStyle/>
            <a:p>
              <a:pPr marL="0" indent="0">
                <a:lnSpc>
                  <a:spcPts val="2850"/>
                </a:lnSpc>
                <a:buNone/>
              </a:pPr>
              <a:r>
                <a:rPr lang="en-US" sz="2000" dirty="0">
                  <a:latin typeface="Times New Roman" panose="02020603050405020304" pitchFamily="18" charset="0"/>
                  <a:ea typeface="Tomorrow" pitchFamily="34" charset="-122"/>
                  <a:cs typeface="Times New Roman" panose="02020603050405020304" pitchFamily="18" charset="0"/>
                </a:rPr>
                <a:t>The desired arrangement of tiles on the grid.</a:t>
              </a:r>
              <a:endParaRPr lang="en-US" sz="2000" dirty="0">
                <a:latin typeface="Times New Roman" panose="02020603050405020304" pitchFamily="18" charset="0"/>
                <a:cs typeface="Times New Roman" panose="02020603050405020304" pitchFamily="18" charset="0"/>
              </a:endParaRPr>
            </a:p>
          </p:txBody>
        </p:sp>
        <p:sp>
          <p:nvSpPr>
            <p:cNvPr id="33" name="Shape 8">
              <a:extLst>
                <a:ext uri="{FF2B5EF4-FFF2-40B4-BE49-F238E27FC236}">
                  <a16:creationId xmlns:a16="http://schemas.microsoft.com/office/drawing/2014/main" id="{DE4F9657-36A4-FE8F-00BE-84C614A87E3E}"/>
                </a:ext>
              </a:extLst>
            </p:cNvPr>
            <p:cNvSpPr/>
            <p:nvPr/>
          </p:nvSpPr>
          <p:spPr>
            <a:xfrm>
              <a:off x="6280190" y="5778937"/>
              <a:ext cx="7556421" cy="1669852"/>
            </a:xfrm>
            <a:prstGeom prst="roundRect">
              <a:avLst>
                <a:gd name="adj" fmla="val 2038"/>
              </a:avLst>
            </a:prstGeom>
            <a:solidFill>
              <a:schemeClr val="tx2">
                <a:lumMod val="20000"/>
                <a:lumOff val="80000"/>
              </a:schemeClr>
            </a:solidFill>
            <a:ln/>
          </p:spPr>
        </p:sp>
        <p:sp>
          <p:nvSpPr>
            <p:cNvPr id="34" name="Text 9">
              <a:extLst>
                <a:ext uri="{FF2B5EF4-FFF2-40B4-BE49-F238E27FC236}">
                  <a16:creationId xmlns:a16="http://schemas.microsoft.com/office/drawing/2014/main" id="{7A817732-217E-5DD8-4B89-712CE719077E}"/>
                </a:ext>
              </a:extLst>
            </p:cNvPr>
            <p:cNvSpPr/>
            <p:nvPr/>
          </p:nvSpPr>
          <p:spPr>
            <a:xfrm>
              <a:off x="6507004" y="6005751"/>
              <a:ext cx="2835235" cy="354330"/>
            </a:xfrm>
            <a:prstGeom prst="rect">
              <a:avLst/>
            </a:prstGeom>
            <a:noFill/>
            <a:ln/>
          </p:spPr>
          <p:txBody>
            <a:bodyPr wrap="none" lIns="0" tIns="0" rIns="0" bIns="0" rtlCol="0" anchor="t"/>
            <a:lstStyle/>
            <a:p>
              <a:pPr marL="0" indent="0">
                <a:lnSpc>
                  <a:spcPts val="2750"/>
                </a:lnSpc>
                <a:buNone/>
              </a:pPr>
              <a:r>
                <a:rPr lang="en-US" sz="2200" b="1" dirty="0">
                  <a:latin typeface="Times New Roman" panose="02020603050405020304" pitchFamily="18" charset="0"/>
                  <a:ea typeface="Tomorrow" pitchFamily="34" charset="-122"/>
                  <a:cs typeface="Times New Roman" panose="02020603050405020304" pitchFamily="18" charset="0"/>
                </a:rPr>
                <a:t>Valid Moves</a:t>
              </a:r>
              <a:endParaRPr lang="en-US" sz="2200" b="1" dirty="0">
                <a:latin typeface="Times New Roman" panose="02020603050405020304" pitchFamily="18" charset="0"/>
                <a:cs typeface="Times New Roman" panose="02020603050405020304" pitchFamily="18" charset="0"/>
              </a:endParaRPr>
            </a:p>
          </p:txBody>
        </p:sp>
        <p:sp>
          <p:nvSpPr>
            <p:cNvPr id="35" name="Text 10">
              <a:extLst>
                <a:ext uri="{FF2B5EF4-FFF2-40B4-BE49-F238E27FC236}">
                  <a16:creationId xmlns:a16="http://schemas.microsoft.com/office/drawing/2014/main" id="{09426BB6-A297-14E7-4741-75CCA8046C3B}"/>
                </a:ext>
              </a:extLst>
            </p:cNvPr>
            <p:cNvSpPr/>
            <p:nvPr/>
          </p:nvSpPr>
          <p:spPr>
            <a:xfrm>
              <a:off x="6507004" y="6496169"/>
              <a:ext cx="7102793" cy="725805"/>
            </a:xfrm>
            <a:prstGeom prst="rect">
              <a:avLst/>
            </a:prstGeom>
            <a:noFill/>
            <a:ln/>
          </p:spPr>
          <p:txBody>
            <a:bodyPr wrap="square" lIns="0" tIns="0" rIns="0" bIns="0" rtlCol="0" anchor="t"/>
            <a:lstStyle/>
            <a:p>
              <a:pPr marL="0" indent="0">
                <a:lnSpc>
                  <a:spcPts val="2850"/>
                </a:lnSpc>
                <a:buNone/>
              </a:pPr>
              <a:r>
                <a:rPr lang="en-US" sz="2000" dirty="0">
                  <a:latin typeface="Times New Roman" panose="02020603050405020304" pitchFamily="18" charset="0"/>
                  <a:ea typeface="Tomorrow" pitchFamily="34" charset="-122"/>
                  <a:cs typeface="Times New Roman" panose="02020603050405020304" pitchFamily="18" charset="0"/>
                </a:rPr>
                <a:t>Sliding a tile into the empty space, moving the blank tile to an adjacent position.</a:t>
              </a:r>
              <a:endParaRPr lang="en-US" sz="2000" dirty="0">
                <a:latin typeface="Times New Roman" panose="02020603050405020304" pitchFamily="18" charset="0"/>
                <a:cs typeface="Times New Roman" panose="02020603050405020304" pitchFamily="18" charset="0"/>
              </a:endParaRPr>
            </a:p>
          </p:txBody>
        </p:sp>
      </p:grpSp>
      <p:pic>
        <p:nvPicPr>
          <p:cNvPr id="36" name="Picture 2" descr="Implementing A-star(A*) to solve N-Puzzle « Insight into programming  algorithms">
            <a:extLst>
              <a:ext uri="{FF2B5EF4-FFF2-40B4-BE49-F238E27FC236}">
                <a16:creationId xmlns:a16="http://schemas.microsoft.com/office/drawing/2014/main" id="{34F893D3-DA82-6F30-CB13-CAD615EA5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2297" y="4174870"/>
            <a:ext cx="6265201" cy="3475899"/>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A747E366-E30F-AD7D-A87E-610BEF2D7FD3}"/>
              </a:ext>
            </a:extLst>
          </p:cNvPr>
          <p:cNvSpPr/>
          <p:nvPr/>
        </p:nvSpPr>
        <p:spPr>
          <a:xfrm>
            <a:off x="12623180" y="7741388"/>
            <a:ext cx="2007213" cy="4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696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CF495FB-E157-6B40-EFE6-69EB75838488}"/>
              </a:ext>
            </a:extLst>
          </p:cNvPr>
          <p:cNvGrpSpPr/>
          <p:nvPr/>
        </p:nvGrpSpPr>
        <p:grpSpPr>
          <a:xfrm>
            <a:off x="-4" y="-123630"/>
            <a:ext cx="14753347" cy="1457131"/>
            <a:chOff x="-5" y="-123630"/>
            <a:chExt cx="18441684" cy="1457131"/>
          </a:xfrm>
        </p:grpSpPr>
        <p:grpSp>
          <p:nvGrpSpPr>
            <p:cNvPr id="18" name="Group 17">
              <a:extLst>
                <a:ext uri="{FF2B5EF4-FFF2-40B4-BE49-F238E27FC236}">
                  <a16:creationId xmlns:a16="http://schemas.microsoft.com/office/drawing/2014/main" id="{18D2E117-7144-DA7E-E7A1-CCD370EB3B3C}"/>
                </a:ext>
              </a:extLst>
            </p:cNvPr>
            <p:cNvGrpSpPr/>
            <p:nvPr/>
          </p:nvGrpSpPr>
          <p:grpSpPr>
            <a:xfrm>
              <a:off x="-5" y="-123630"/>
              <a:ext cx="18441684" cy="1457131"/>
              <a:chOff x="-5" y="-123630"/>
              <a:chExt cx="18441684" cy="1457131"/>
            </a:xfrm>
          </p:grpSpPr>
          <p:grpSp>
            <p:nvGrpSpPr>
              <p:cNvPr id="20" name="Group 2">
                <a:extLst>
                  <a:ext uri="{FF2B5EF4-FFF2-40B4-BE49-F238E27FC236}">
                    <a16:creationId xmlns:a16="http://schemas.microsoft.com/office/drawing/2014/main" id="{A5322B55-1912-2100-A06C-3275FA54ED37}"/>
                  </a:ext>
                </a:extLst>
              </p:cNvPr>
              <p:cNvGrpSpPr/>
              <p:nvPr/>
            </p:nvGrpSpPr>
            <p:grpSpPr>
              <a:xfrm>
                <a:off x="0" y="-123630"/>
                <a:ext cx="18441679" cy="1457131"/>
                <a:chOff x="0" y="-57150"/>
                <a:chExt cx="4857068" cy="673576"/>
              </a:xfrm>
            </p:grpSpPr>
            <p:sp>
              <p:nvSpPr>
                <p:cNvPr id="22" name="Freeform 3">
                  <a:extLst>
                    <a:ext uri="{FF2B5EF4-FFF2-40B4-BE49-F238E27FC236}">
                      <a16:creationId xmlns:a16="http://schemas.microsoft.com/office/drawing/2014/main" id="{4830D734-B83C-6EAF-56D6-8B45F5BC8D33}"/>
                    </a:ext>
                  </a:extLst>
                </p:cNvPr>
                <p:cNvSpPr/>
                <p:nvPr/>
              </p:nvSpPr>
              <p:spPr>
                <a:xfrm>
                  <a:off x="0" y="0"/>
                  <a:ext cx="4816592" cy="477475"/>
                </a:xfrm>
                <a:custGeom>
                  <a:avLst/>
                  <a:gdLst/>
                  <a:ahLst/>
                  <a:cxnLst/>
                  <a:rect l="l" t="t" r="r" b="b"/>
                  <a:pathLst>
                    <a:path w="4816592" h="616426">
                      <a:moveTo>
                        <a:pt x="0" y="0"/>
                      </a:moveTo>
                      <a:lnTo>
                        <a:pt x="4816592" y="0"/>
                      </a:lnTo>
                      <a:lnTo>
                        <a:pt x="4816592" y="616426"/>
                      </a:lnTo>
                      <a:lnTo>
                        <a:pt x="0" y="616426"/>
                      </a:lnTo>
                      <a:close/>
                    </a:path>
                  </a:pathLst>
                </a:custGeom>
                <a:solidFill>
                  <a:schemeClr val="tx2"/>
                </a:solidFill>
              </p:spPr>
            </p:sp>
            <p:sp>
              <p:nvSpPr>
                <p:cNvPr id="23" name="TextBox 4">
                  <a:extLst>
                    <a:ext uri="{FF2B5EF4-FFF2-40B4-BE49-F238E27FC236}">
                      <a16:creationId xmlns:a16="http://schemas.microsoft.com/office/drawing/2014/main" id="{F50BC085-B227-8A60-6035-7EFBEDE5D7DA}"/>
                    </a:ext>
                  </a:extLst>
                </p:cNvPr>
                <p:cNvSpPr txBox="1"/>
                <p:nvPr/>
              </p:nvSpPr>
              <p:spPr>
                <a:xfrm>
                  <a:off x="0" y="-57150"/>
                  <a:ext cx="4857068" cy="673576"/>
                </a:xfrm>
                <a:prstGeom prst="rect">
                  <a:avLst/>
                </a:prstGeom>
              </p:spPr>
              <p:txBody>
                <a:bodyPr lIns="50800" tIns="50800" rIns="50800" bIns="50800" rtlCol="0" anchor="ctr"/>
                <a:lstStyle/>
                <a:p>
                  <a:pPr algn="ctr">
                    <a:lnSpc>
                      <a:spcPts val="3639"/>
                    </a:lnSpc>
                  </a:pPr>
                  <a:endParaRPr/>
                </a:p>
              </p:txBody>
            </p:sp>
          </p:grpSp>
          <p:pic>
            <p:nvPicPr>
              <p:cNvPr id="21" name="Picture 25">
                <a:extLst>
                  <a:ext uri="{FF2B5EF4-FFF2-40B4-BE49-F238E27FC236}">
                    <a16:creationId xmlns:a16="http://schemas.microsoft.com/office/drawing/2014/main" id="{5339C935-DC0C-7860-206E-B12BA108D8A4}"/>
                  </a:ext>
                </a:extLst>
              </p:cNvPr>
              <p:cNvPicPr>
                <a:picLocks noChangeAspect="1"/>
              </p:cNvPicPr>
              <p:nvPr/>
            </p:nvPicPr>
            <p:blipFill>
              <a:blip r:embed="rId3">
                <a:alphaModFix amt="14000"/>
              </a:blip>
              <a:srcRect t="45734" b="45734"/>
              <a:stretch>
                <a:fillRect/>
              </a:stretch>
            </p:blipFill>
            <p:spPr>
              <a:xfrm>
                <a:off x="-5" y="1103"/>
                <a:ext cx="18287996" cy="988462"/>
              </a:xfrm>
              <a:prstGeom prst="rect">
                <a:avLst/>
              </a:prstGeom>
            </p:spPr>
          </p:pic>
        </p:grpSp>
        <p:sp>
          <p:nvSpPr>
            <p:cNvPr id="19" name="TextBox 9">
              <a:extLst>
                <a:ext uri="{FF2B5EF4-FFF2-40B4-BE49-F238E27FC236}">
                  <a16:creationId xmlns:a16="http://schemas.microsoft.com/office/drawing/2014/main" id="{F3BFE120-78E5-95B8-B1FD-8842FFFD5C7B}"/>
                </a:ext>
              </a:extLst>
            </p:cNvPr>
            <p:cNvSpPr txBox="1"/>
            <p:nvPr/>
          </p:nvSpPr>
          <p:spPr>
            <a:xfrm>
              <a:off x="1655171" y="-65570"/>
              <a:ext cx="15103511" cy="1032911"/>
            </a:xfrm>
            <a:prstGeom prst="rect">
              <a:avLst/>
            </a:prstGeom>
          </p:spPr>
          <p:txBody>
            <a:bodyPr wrap="square" lIns="0" tIns="0" rIns="0" bIns="0" rtlCol="0" anchor="t">
              <a:spAutoFit/>
            </a:bodyPr>
            <a:lstStyle/>
            <a:p>
              <a:pPr algn="ctr">
                <a:lnSpc>
                  <a:spcPts val="9099"/>
                </a:lnSpc>
              </a:pPr>
              <a:r>
                <a:rPr lang="en-US" sz="4800" b="1" dirty="0">
                  <a:solidFill>
                    <a:srgbClr val="FFFFFF"/>
                  </a:solidFill>
                  <a:latin typeface="Arial Rounded MT Bold" panose="020F0704030504030204" pitchFamily="34" charset="0"/>
                  <a:ea typeface="Klein Bold"/>
                  <a:cs typeface="Klein Bold"/>
                  <a:sym typeface="Klein Bold"/>
                </a:rPr>
                <a:t>Search Strategies</a:t>
              </a:r>
            </a:p>
          </p:txBody>
        </p:sp>
      </p:grpSp>
      <p:sp>
        <p:nvSpPr>
          <p:cNvPr id="24" name="TextBox 23">
            <a:extLst>
              <a:ext uri="{FF2B5EF4-FFF2-40B4-BE49-F238E27FC236}">
                <a16:creationId xmlns:a16="http://schemas.microsoft.com/office/drawing/2014/main" id="{B1678BBA-D495-609D-7C80-CD233E90D033}"/>
              </a:ext>
            </a:extLst>
          </p:cNvPr>
          <p:cNvSpPr txBox="1"/>
          <p:nvPr/>
        </p:nvSpPr>
        <p:spPr>
          <a:xfrm>
            <a:off x="185677" y="1538239"/>
            <a:ext cx="13992902" cy="2062872"/>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Search strategy </a:t>
            </a:r>
            <a:r>
              <a:rPr lang="en-US" sz="2200" dirty="0">
                <a:latin typeface="Times New Roman" panose="02020603050405020304" pitchFamily="18" charset="0"/>
                <a:cs typeface="Times New Roman" panose="02020603050405020304" pitchFamily="18" charset="0"/>
              </a:rPr>
              <a:t>refers to the method used to explore the possible states of the 8-puzzle to find a solution. Each state represents a different configuration of the puzzle.</a:t>
            </a:r>
          </a:p>
          <a:p>
            <a:pPr marL="457200" indent="-4572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goal is to find a path from the </a:t>
            </a:r>
            <a:r>
              <a:rPr lang="en-US" sz="2200" b="1" dirty="0">
                <a:latin typeface="Times New Roman" panose="02020603050405020304" pitchFamily="18" charset="0"/>
                <a:cs typeface="Times New Roman" panose="02020603050405020304" pitchFamily="18" charset="0"/>
              </a:rPr>
              <a:t>initial state </a:t>
            </a:r>
            <a:r>
              <a:rPr lang="en-US" sz="2200" dirty="0">
                <a:latin typeface="Times New Roman" panose="02020603050405020304" pitchFamily="18" charset="0"/>
                <a:cs typeface="Times New Roman" panose="02020603050405020304" pitchFamily="18" charset="0"/>
              </a:rPr>
              <a:t>(starting configuration) to the </a:t>
            </a:r>
            <a:r>
              <a:rPr lang="en-US" sz="2200" b="1" dirty="0">
                <a:latin typeface="Times New Roman" panose="02020603050405020304" pitchFamily="18" charset="0"/>
                <a:cs typeface="Times New Roman" panose="02020603050405020304" pitchFamily="18" charset="0"/>
              </a:rPr>
              <a:t>goal state</a:t>
            </a:r>
            <a:r>
              <a:rPr lang="en-US" sz="2200" dirty="0">
                <a:latin typeface="Times New Roman" panose="02020603050405020304" pitchFamily="18" charset="0"/>
                <a:cs typeface="Times New Roman" panose="02020603050405020304" pitchFamily="18" charset="0"/>
              </a:rPr>
              <a:t> (target configuration) by moving the empty space to achieve the correct arrangement of tiles.</a:t>
            </a:r>
            <a:endParaRPr lang="en-IN" sz="2200" dirty="0">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A747E366-E30F-AD7D-A87E-610BEF2D7FD3}"/>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a:extLst>
              <a:ext uri="{FF2B5EF4-FFF2-40B4-BE49-F238E27FC236}">
                <a16:creationId xmlns:a16="http://schemas.microsoft.com/office/drawing/2014/main" id="{C47630F7-D025-FAD5-A4CD-56DF9053DA8F}"/>
              </a:ext>
            </a:extLst>
          </p:cNvPr>
          <p:cNvSpPr/>
          <p:nvPr/>
        </p:nvSpPr>
        <p:spPr>
          <a:xfrm>
            <a:off x="5153695" y="3783985"/>
            <a:ext cx="4056866" cy="661630"/>
          </a:xfrm>
          <a:prstGeom prst="rect">
            <a:avLst/>
          </a:prstGeom>
          <a:noFill/>
          <a:ln/>
        </p:spPr>
        <p:txBody>
          <a:bodyPr wrap="none" lIns="0" tIns="0" rIns="0" bIns="0" rtlCol="0" anchor="t"/>
          <a:lstStyle/>
          <a:p>
            <a:pPr marL="0" indent="0" algn="ctr">
              <a:lnSpc>
                <a:spcPts val="5200"/>
              </a:lnSpc>
              <a:buNone/>
            </a:pPr>
            <a:r>
              <a:rPr lang="en-US" sz="2800" dirty="0">
                <a:solidFill>
                  <a:schemeClr val="tx2"/>
                </a:solidFill>
                <a:latin typeface="Arial Rounded MT Bold" panose="020F0704030504030204" pitchFamily="34" charset="0"/>
                <a:ea typeface="Tomorrow" pitchFamily="34" charset="-122"/>
                <a:cs typeface="Tomorrow" pitchFamily="34" charset="-120"/>
              </a:rPr>
              <a:t>Types of Search</a:t>
            </a:r>
            <a:endParaRPr lang="en-US" sz="2800" dirty="0">
              <a:solidFill>
                <a:schemeClr val="tx2"/>
              </a:solidFill>
              <a:latin typeface="Arial Rounded MT Bold" panose="020F0704030504030204" pitchFamily="34" charset="0"/>
            </a:endParaRPr>
          </a:p>
        </p:txBody>
      </p:sp>
      <p:sp>
        <p:nvSpPr>
          <p:cNvPr id="4" name="Shape 2">
            <a:extLst>
              <a:ext uri="{FF2B5EF4-FFF2-40B4-BE49-F238E27FC236}">
                <a16:creationId xmlns:a16="http://schemas.microsoft.com/office/drawing/2014/main" id="{1367A446-42D8-09EF-62C6-CFEDB9AF719F}"/>
              </a:ext>
            </a:extLst>
          </p:cNvPr>
          <p:cNvSpPr/>
          <p:nvPr/>
        </p:nvSpPr>
        <p:spPr>
          <a:xfrm>
            <a:off x="1989679" y="5020033"/>
            <a:ext cx="3664863" cy="1897133"/>
          </a:xfrm>
          <a:prstGeom prst="roundRect">
            <a:avLst>
              <a:gd name="adj" fmla="val 2038"/>
            </a:avLst>
          </a:prstGeom>
          <a:solidFill>
            <a:schemeClr val="tx2">
              <a:lumMod val="20000"/>
              <a:lumOff val="80000"/>
            </a:schemeClr>
          </a:solidFill>
          <a:ln/>
        </p:spPr>
      </p:sp>
      <p:sp>
        <p:nvSpPr>
          <p:cNvPr id="5" name="Shape 2">
            <a:extLst>
              <a:ext uri="{FF2B5EF4-FFF2-40B4-BE49-F238E27FC236}">
                <a16:creationId xmlns:a16="http://schemas.microsoft.com/office/drawing/2014/main" id="{FF753793-7C0E-7411-F16A-19345256E1E8}"/>
              </a:ext>
            </a:extLst>
          </p:cNvPr>
          <p:cNvSpPr/>
          <p:nvPr/>
        </p:nvSpPr>
        <p:spPr>
          <a:xfrm>
            <a:off x="8532121" y="4987241"/>
            <a:ext cx="3664863" cy="1897133"/>
          </a:xfrm>
          <a:prstGeom prst="roundRect">
            <a:avLst>
              <a:gd name="adj" fmla="val 2038"/>
            </a:avLst>
          </a:prstGeom>
          <a:solidFill>
            <a:schemeClr val="tx2">
              <a:lumMod val="20000"/>
              <a:lumOff val="80000"/>
            </a:schemeClr>
          </a:solidFill>
          <a:ln/>
        </p:spPr>
      </p:sp>
      <p:sp>
        <p:nvSpPr>
          <p:cNvPr id="7" name="Text 3">
            <a:extLst>
              <a:ext uri="{FF2B5EF4-FFF2-40B4-BE49-F238E27FC236}">
                <a16:creationId xmlns:a16="http://schemas.microsoft.com/office/drawing/2014/main" id="{39A40228-A612-14E8-A9D3-448F53353B9A}"/>
              </a:ext>
            </a:extLst>
          </p:cNvPr>
          <p:cNvSpPr/>
          <p:nvPr/>
        </p:nvSpPr>
        <p:spPr>
          <a:xfrm>
            <a:off x="2665502" y="5139754"/>
            <a:ext cx="2313215" cy="354330"/>
          </a:xfrm>
          <a:prstGeom prst="rect">
            <a:avLst/>
          </a:prstGeom>
          <a:noFill/>
          <a:ln/>
        </p:spPr>
        <p:txBody>
          <a:bodyPr wrap="none" lIns="0" tIns="0" rIns="0" bIns="0" rtlCol="0" anchor="t"/>
          <a:lstStyle/>
          <a:p>
            <a:pPr marL="0" indent="0" algn="ctr">
              <a:lnSpc>
                <a:spcPts val="2750"/>
              </a:lnSpc>
              <a:buNone/>
            </a:pPr>
            <a:r>
              <a:rPr lang="en-US" sz="2200" b="1" dirty="0">
                <a:latin typeface="Times New Roman" panose="02020603050405020304" pitchFamily="18" charset="0"/>
                <a:ea typeface="Tomorrow" pitchFamily="34" charset="-122"/>
                <a:cs typeface="Times New Roman" panose="02020603050405020304" pitchFamily="18" charset="0"/>
              </a:rPr>
              <a:t>Breadth-First Search</a:t>
            </a:r>
            <a:endParaRPr lang="en-US" sz="2200" b="1"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3EEFD4D9-0A10-B0AF-5BA6-E47718751585}"/>
              </a:ext>
            </a:extLst>
          </p:cNvPr>
          <p:cNvSpPr/>
          <p:nvPr/>
        </p:nvSpPr>
        <p:spPr>
          <a:xfrm>
            <a:off x="9237740" y="5139754"/>
            <a:ext cx="2313215" cy="354330"/>
          </a:xfrm>
          <a:prstGeom prst="rect">
            <a:avLst/>
          </a:prstGeom>
          <a:noFill/>
          <a:ln/>
        </p:spPr>
        <p:txBody>
          <a:bodyPr wrap="none" lIns="0" tIns="0" rIns="0" bIns="0" rtlCol="0" anchor="t"/>
          <a:lstStyle/>
          <a:p>
            <a:pPr marL="0" indent="0" algn="ctr">
              <a:lnSpc>
                <a:spcPts val="2750"/>
              </a:lnSpc>
              <a:buNone/>
            </a:pPr>
            <a:r>
              <a:rPr lang="en-US" sz="2200" b="1" dirty="0">
                <a:latin typeface="Times New Roman" panose="02020603050405020304" pitchFamily="18" charset="0"/>
                <a:ea typeface="Tomorrow" pitchFamily="34" charset="-122"/>
                <a:cs typeface="Times New Roman" panose="02020603050405020304" pitchFamily="18" charset="0"/>
              </a:rPr>
              <a:t>Depth-First Search</a:t>
            </a:r>
            <a:endParaRPr lang="en-US" sz="2200" b="1" dirty="0">
              <a:latin typeface="Times New Roman" panose="02020603050405020304" pitchFamily="18" charset="0"/>
              <a:cs typeface="Times New Roman" panose="02020603050405020304" pitchFamily="18" charset="0"/>
            </a:endParaRPr>
          </a:p>
        </p:txBody>
      </p:sp>
      <p:sp>
        <p:nvSpPr>
          <p:cNvPr id="9" name="Text 4">
            <a:extLst>
              <a:ext uri="{FF2B5EF4-FFF2-40B4-BE49-F238E27FC236}">
                <a16:creationId xmlns:a16="http://schemas.microsoft.com/office/drawing/2014/main" id="{662B4AEB-67FA-CB8E-0D9E-DB383EAC78F8}"/>
              </a:ext>
            </a:extLst>
          </p:cNvPr>
          <p:cNvSpPr/>
          <p:nvPr/>
        </p:nvSpPr>
        <p:spPr>
          <a:xfrm>
            <a:off x="2216491" y="5675722"/>
            <a:ext cx="3211235" cy="725805"/>
          </a:xfrm>
          <a:prstGeom prst="rect">
            <a:avLst/>
          </a:prstGeom>
          <a:noFill/>
          <a:ln/>
        </p:spPr>
        <p:txBody>
          <a:bodyPr wrap="square" lIns="0" tIns="0" rIns="0" bIns="0" rtlCol="0" anchor="t"/>
          <a:lstStyle/>
          <a:p>
            <a:pPr marL="0" indent="0" algn="just">
              <a:lnSpc>
                <a:spcPts val="2850"/>
              </a:lnSpc>
              <a:buNone/>
            </a:pPr>
            <a:r>
              <a:rPr lang="en-US" sz="2000" dirty="0">
                <a:latin typeface="Times New Roman" panose="02020603050405020304" pitchFamily="18" charset="0"/>
                <a:cs typeface="Times New Roman" panose="02020603050405020304" pitchFamily="18" charset="0"/>
              </a:rPr>
              <a:t>Explores all possible moves level by level, starting from the initial state.</a:t>
            </a:r>
          </a:p>
        </p:txBody>
      </p:sp>
      <p:sp>
        <p:nvSpPr>
          <p:cNvPr id="10" name="Text 4">
            <a:extLst>
              <a:ext uri="{FF2B5EF4-FFF2-40B4-BE49-F238E27FC236}">
                <a16:creationId xmlns:a16="http://schemas.microsoft.com/office/drawing/2014/main" id="{090711A0-BF5B-D9EC-D316-125E1B168CD4}"/>
              </a:ext>
            </a:extLst>
          </p:cNvPr>
          <p:cNvSpPr/>
          <p:nvPr/>
        </p:nvSpPr>
        <p:spPr>
          <a:xfrm>
            <a:off x="8788729" y="5681747"/>
            <a:ext cx="3211235" cy="725805"/>
          </a:xfrm>
          <a:prstGeom prst="rect">
            <a:avLst/>
          </a:prstGeom>
          <a:noFill/>
          <a:ln/>
        </p:spPr>
        <p:txBody>
          <a:bodyPr wrap="square" lIns="0" tIns="0" rIns="0" bIns="0" rtlCol="0" anchor="t"/>
          <a:lstStyle/>
          <a:p>
            <a:pPr marL="0" indent="0" algn="just">
              <a:lnSpc>
                <a:spcPts val="2850"/>
              </a:lnSpc>
              <a:buNone/>
            </a:pPr>
            <a:r>
              <a:rPr lang="en-US" sz="2000" dirty="0">
                <a:latin typeface="Times New Roman" panose="02020603050405020304" pitchFamily="18" charset="0"/>
                <a:cs typeface="Times New Roman" panose="02020603050405020304" pitchFamily="18" charset="0"/>
              </a:rPr>
              <a:t>Explores each path as deeply as possible before backtracking and trying another path.</a:t>
            </a:r>
          </a:p>
        </p:txBody>
      </p:sp>
    </p:spTree>
    <p:extLst>
      <p:ext uri="{BB962C8B-B14F-4D97-AF65-F5344CB8AC3E}">
        <p14:creationId xmlns:p14="http://schemas.microsoft.com/office/powerpoint/2010/main" val="249991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6945" y="501730"/>
            <a:ext cx="7627382" cy="1425416"/>
          </a:xfrm>
          <a:prstGeom prst="rect">
            <a:avLst/>
          </a:prstGeom>
          <a:noFill/>
          <a:ln/>
        </p:spPr>
        <p:txBody>
          <a:bodyPr wrap="square" lIns="0" tIns="0" rIns="0" bIns="0" rtlCol="0" anchor="t"/>
          <a:lstStyle/>
          <a:p>
            <a:pPr marL="0" indent="0">
              <a:lnSpc>
                <a:spcPts val="5600"/>
              </a:lnSpc>
              <a:buNone/>
            </a:pPr>
            <a:r>
              <a:rPr lang="en-US" sz="4450" b="1" dirty="0">
                <a:solidFill>
                  <a:schemeClr val="tx2"/>
                </a:solidFill>
                <a:latin typeface="Barlow Bold" pitchFamily="34" charset="0"/>
                <a:ea typeface="Barlow Bold" pitchFamily="34" charset="-122"/>
                <a:cs typeface="Barlow Bold" pitchFamily="34" charset="-120"/>
              </a:rPr>
              <a:t>Breadth-First Search (BFS) Approach</a:t>
            </a:r>
            <a:endParaRPr lang="en-US" sz="4450" dirty="0">
              <a:solidFill>
                <a:schemeClr val="tx2"/>
              </a:solidFill>
            </a:endParaRPr>
          </a:p>
        </p:txBody>
      </p:sp>
      <p:sp>
        <p:nvSpPr>
          <p:cNvPr id="4" name="Shape 1"/>
          <p:cNvSpPr/>
          <p:nvPr/>
        </p:nvSpPr>
        <p:spPr>
          <a:xfrm>
            <a:off x="1064640" y="2250698"/>
            <a:ext cx="30480" cy="5271254"/>
          </a:xfrm>
          <a:prstGeom prst="roundRect">
            <a:avLst>
              <a:gd name="adj" fmla="val 639750"/>
            </a:avLst>
          </a:prstGeom>
          <a:solidFill>
            <a:srgbClr val="C1C3D0"/>
          </a:solidFill>
          <a:ln/>
        </p:spPr>
      </p:sp>
      <p:grpSp>
        <p:nvGrpSpPr>
          <p:cNvPr id="23" name="Group 22">
            <a:extLst>
              <a:ext uri="{FF2B5EF4-FFF2-40B4-BE49-F238E27FC236}">
                <a16:creationId xmlns:a16="http://schemas.microsoft.com/office/drawing/2014/main" id="{6B819ACD-BDFC-A53B-1930-57CCE5513382}"/>
              </a:ext>
            </a:extLst>
          </p:cNvPr>
          <p:cNvGrpSpPr/>
          <p:nvPr/>
        </p:nvGrpSpPr>
        <p:grpSpPr>
          <a:xfrm>
            <a:off x="817995" y="2570917"/>
            <a:ext cx="7546181" cy="4838104"/>
            <a:chOff x="6325910" y="2570917"/>
            <a:chExt cx="7546181" cy="4838104"/>
          </a:xfrm>
        </p:grpSpPr>
        <p:sp>
          <p:nvSpPr>
            <p:cNvPr id="5" name="Shape 2"/>
            <p:cNvSpPr/>
            <p:nvPr/>
          </p:nvSpPr>
          <p:spPr>
            <a:xfrm>
              <a:off x="6782872" y="2826544"/>
              <a:ext cx="758309" cy="30480"/>
            </a:xfrm>
            <a:prstGeom prst="roundRect">
              <a:avLst>
                <a:gd name="adj" fmla="val 639750"/>
              </a:avLst>
            </a:prstGeom>
            <a:solidFill>
              <a:srgbClr val="C1C3D0"/>
            </a:solidFill>
            <a:ln/>
          </p:spPr>
        </p:sp>
        <p:sp>
          <p:nvSpPr>
            <p:cNvPr id="6" name="Shape 3"/>
            <p:cNvSpPr/>
            <p:nvPr/>
          </p:nvSpPr>
          <p:spPr>
            <a:xfrm>
              <a:off x="6325910" y="2598063"/>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7" name="Text 4"/>
            <p:cNvSpPr/>
            <p:nvPr/>
          </p:nvSpPr>
          <p:spPr>
            <a:xfrm>
              <a:off x="6509028" y="2685990"/>
              <a:ext cx="121087"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1</a:t>
              </a:r>
              <a:endParaRPr lang="en-US" sz="2650" dirty="0">
                <a:solidFill>
                  <a:schemeClr val="bg1"/>
                </a:solidFill>
              </a:endParaRPr>
            </a:p>
          </p:txBody>
        </p:sp>
        <p:sp>
          <p:nvSpPr>
            <p:cNvPr id="8" name="Text 5"/>
            <p:cNvSpPr/>
            <p:nvPr/>
          </p:nvSpPr>
          <p:spPr>
            <a:xfrm>
              <a:off x="7761208" y="257091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Queue-based</a:t>
              </a:r>
              <a:endParaRPr lang="en-US" sz="2200" dirty="0"/>
            </a:p>
          </p:txBody>
        </p:sp>
        <p:sp>
          <p:nvSpPr>
            <p:cNvPr id="9" name="Text 6"/>
            <p:cNvSpPr/>
            <p:nvPr/>
          </p:nvSpPr>
          <p:spPr>
            <a:xfrm>
              <a:off x="7761208" y="3057049"/>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BFS uses a queue to keep track of the next states to explore.</a:t>
              </a:r>
              <a:endParaRPr lang="en-US" sz="1700" dirty="0"/>
            </a:p>
          </p:txBody>
        </p:sp>
        <p:sp>
          <p:nvSpPr>
            <p:cNvPr id="10" name="Shape 7"/>
            <p:cNvSpPr/>
            <p:nvPr/>
          </p:nvSpPr>
          <p:spPr>
            <a:xfrm>
              <a:off x="6782872" y="4655820"/>
              <a:ext cx="758309" cy="30480"/>
            </a:xfrm>
            <a:prstGeom prst="roundRect">
              <a:avLst>
                <a:gd name="adj" fmla="val 639750"/>
              </a:avLst>
            </a:prstGeom>
            <a:solidFill>
              <a:srgbClr val="C1C3D0"/>
            </a:solidFill>
            <a:ln/>
          </p:spPr>
        </p:sp>
        <p:sp>
          <p:nvSpPr>
            <p:cNvPr id="11" name="Shape 8"/>
            <p:cNvSpPr/>
            <p:nvPr/>
          </p:nvSpPr>
          <p:spPr>
            <a:xfrm>
              <a:off x="6325910" y="4427339"/>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12" name="Text 9"/>
            <p:cNvSpPr/>
            <p:nvPr/>
          </p:nvSpPr>
          <p:spPr>
            <a:xfrm>
              <a:off x="6460739" y="4499967"/>
              <a:ext cx="191572"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2</a:t>
              </a:r>
              <a:endParaRPr lang="en-US" sz="2650" dirty="0">
                <a:solidFill>
                  <a:schemeClr val="bg1"/>
                </a:solidFill>
              </a:endParaRPr>
            </a:p>
          </p:txBody>
        </p:sp>
        <p:sp>
          <p:nvSpPr>
            <p:cNvPr id="13" name="Text 10"/>
            <p:cNvSpPr/>
            <p:nvPr/>
          </p:nvSpPr>
          <p:spPr>
            <a:xfrm>
              <a:off x="7761208" y="440019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Expanded States</a:t>
              </a:r>
              <a:endParaRPr lang="en-US" sz="2200" dirty="0"/>
            </a:p>
          </p:txBody>
        </p:sp>
        <p:sp>
          <p:nvSpPr>
            <p:cNvPr id="14" name="Text 11"/>
            <p:cNvSpPr/>
            <p:nvPr/>
          </p:nvSpPr>
          <p:spPr>
            <a:xfrm>
              <a:off x="7761208" y="4886325"/>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It explores all possible moves from the current state before moving to the next level.</a:t>
              </a:r>
              <a:endParaRPr lang="en-US" sz="1700" dirty="0"/>
            </a:p>
          </p:txBody>
        </p:sp>
        <p:sp>
          <p:nvSpPr>
            <p:cNvPr id="15" name="Shape 12"/>
            <p:cNvSpPr/>
            <p:nvPr/>
          </p:nvSpPr>
          <p:spPr>
            <a:xfrm>
              <a:off x="6782872" y="6485096"/>
              <a:ext cx="758309" cy="30480"/>
            </a:xfrm>
            <a:prstGeom prst="roundRect">
              <a:avLst>
                <a:gd name="adj" fmla="val 639750"/>
              </a:avLst>
            </a:prstGeom>
            <a:solidFill>
              <a:srgbClr val="C1C3D0"/>
            </a:solidFill>
            <a:ln/>
          </p:spPr>
        </p:sp>
        <p:sp>
          <p:nvSpPr>
            <p:cNvPr id="16" name="Shape 13"/>
            <p:cNvSpPr/>
            <p:nvPr/>
          </p:nvSpPr>
          <p:spPr>
            <a:xfrm>
              <a:off x="6325910" y="6256615"/>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17" name="Text 14"/>
            <p:cNvSpPr/>
            <p:nvPr/>
          </p:nvSpPr>
          <p:spPr>
            <a:xfrm>
              <a:off x="6467645" y="6344542"/>
              <a:ext cx="184666"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3</a:t>
              </a:r>
              <a:endParaRPr lang="en-US" sz="2650" dirty="0">
                <a:solidFill>
                  <a:schemeClr val="bg1"/>
                </a:solidFill>
              </a:endParaRPr>
            </a:p>
          </p:txBody>
        </p:sp>
        <p:sp>
          <p:nvSpPr>
            <p:cNvPr id="18" name="Text 15"/>
            <p:cNvSpPr/>
            <p:nvPr/>
          </p:nvSpPr>
          <p:spPr>
            <a:xfrm>
              <a:off x="7761208" y="622946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Optimal Solution</a:t>
              </a:r>
              <a:endParaRPr lang="en-US" sz="2200" dirty="0"/>
            </a:p>
          </p:txBody>
        </p:sp>
        <p:sp>
          <p:nvSpPr>
            <p:cNvPr id="19" name="Text 16"/>
            <p:cNvSpPr/>
            <p:nvPr/>
          </p:nvSpPr>
          <p:spPr>
            <a:xfrm>
              <a:off x="7761208" y="6715601"/>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BFS is guaranteed to find the shortest path to the goal state, if it exists.</a:t>
              </a:r>
              <a:endParaRPr lang="en-US" sz="1700" dirty="0"/>
            </a:p>
          </p:txBody>
        </p:sp>
      </p:grpSp>
      <p:graphicFrame>
        <p:nvGraphicFramePr>
          <p:cNvPr id="24" name="Diagram 23">
            <a:extLst>
              <a:ext uri="{FF2B5EF4-FFF2-40B4-BE49-F238E27FC236}">
                <a16:creationId xmlns:a16="http://schemas.microsoft.com/office/drawing/2014/main" id="{A1C951CC-FA0B-6F91-86F3-99F6F4FDB224}"/>
              </a:ext>
            </a:extLst>
          </p:cNvPr>
          <p:cNvGraphicFramePr/>
          <p:nvPr>
            <p:extLst>
              <p:ext uri="{D42A27DB-BD31-4B8C-83A1-F6EECF244321}">
                <p14:modId xmlns:p14="http://schemas.microsoft.com/office/powerpoint/2010/main" val="1869450388"/>
              </p:ext>
            </p:extLst>
          </p:nvPr>
        </p:nvGraphicFramePr>
        <p:xfrm>
          <a:off x="8767570" y="2891077"/>
          <a:ext cx="5273075" cy="3730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 0">
            <a:extLst>
              <a:ext uri="{FF2B5EF4-FFF2-40B4-BE49-F238E27FC236}">
                <a16:creationId xmlns:a16="http://schemas.microsoft.com/office/drawing/2014/main" id="{0844DCCE-6E36-916E-2652-CB26052150F3}"/>
              </a:ext>
            </a:extLst>
          </p:cNvPr>
          <p:cNvSpPr/>
          <p:nvPr/>
        </p:nvSpPr>
        <p:spPr>
          <a:xfrm>
            <a:off x="9572421" y="2024360"/>
            <a:ext cx="4056866" cy="661630"/>
          </a:xfrm>
          <a:prstGeom prst="rect">
            <a:avLst/>
          </a:prstGeom>
          <a:noFill/>
          <a:ln/>
        </p:spPr>
        <p:txBody>
          <a:bodyPr wrap="none" lIns="0" tIns="0" rIns="0" bIns="0" rtlCol="0" anchor="t"/>
          <a:lstStyle/>
          <a:p>
            <a:pPr marL="0" indent="0" algn="ctr">
              <a:lnSpc>
                <a:spcPts val="5200"/>
              </a:lnSpc>
              <a:buNone/>
            </a:pPr>
            <a:r>
              <a:rPr lang="en-US" sz="2800" dirty="0">
                <a:solidFill>
                  <a:schemeClr val="tx2"/>
                </a:solidFill>
                <a:latin typeface="Arial Rounded MT Bold" panose="020F0704030504030204" pitchFamily="34" charset="0"/>
                <a:ea typeface="Tomorrow" pitchFamily="34" charset="-122"/>
                <a:cs typeface="Tomorrow" pitchFamily="34" charset="-120"/>
              </a:rPr>
              <a:t>Algorithm</a:t>
            </a:r>
            <a:endParaRPr lang="en-US" sz="2800" dirty="0">
              <a:solidFill>
                <a:schemeClr val="tx2"/>
              </a:solidFill>
              <a:latin typeface="Arial Rounded MT Bold" panose="020F0704030504030204" pitchFamily="34" charset="0"/>
            </a:endParaRPr>
          </a:p>
        </p:txBody>
      </p:sp>
      <p:sp>
        <p:nvSpPr>
          <p:cNvPr id="26" name="Rectangle 25">
            <a:extLst>
              <a:ext uri="{FF2B5EF4-FFF2-40B4-BE49-F238E27FC236}">
                <a16:creationId xmlns:a16="http://schemas.microsoft.com/office/drawing/2014/main" id="{C2B2A339-FAEE-D7A6-277E-0A17D972C45D}"/>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07B15BD1-7F92-7D8B-5E75-2543070FF2E4}"/>
              </a:ext>
            </a:extLst>
          </p:cNvPr>
          <p:cNvSpPr/>
          <p:nvPr/>
        </p:nvSpPr>
        <p:spPr>
          <a:xfrm>
            <a:off x="10244717" y="4957285"/>
            <a:ext cx="1892441" cy="17014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 0">
            <a:extLst>
              <a:ext uri="{FF2B5EF4-FFF2-40B4-BE49-F238E27FC236}">
                <a16:creationId xmlns:a16="http://schemas.microsoft.com/office/drawing/2014/main" id="{229A80FF-1FEB-B4D9-5F79-7788776DA43D}"/>
              </a:ext>
            </a:extLst>
          </p:cNvPr>
          <p:cNvSpPr/>
          <p:nvPr/>
        </p:nvSpPr>
        <p:spPr>
          <a:xfrm>
            <a:off x="537970" y="698412"/>
            <a:ext cx="4056866" cy="661630"/>
          </a:xfrm>
          <a:prstGeom prst="rect">
            <a:avLst/>
          </a:prstGeom>
          <a:noFill/>
          <a:ln/>
        </p:spPr>
        <p:txBody>
          <a:bodyPr wrap="none" lIns="0" tIns="0" rIns="0" bIns="0" rtlCol="0" anchor="t"/>
          <a:lstStyle/>
          <a:p>
            <a:pPr marL="0" indent="0">
              <a:lnSpc>
                <a:spcPts val="5200"/>
              </a:lnSpc>
              <a:buNone/>
            </a:pPr>
            <a:r>
              <a:rPr lang="en-US" sz="4150" dirty="0">
                <a:solidFill>
                  <a:schemeClr val="tx2"/>
                </a:solidFill>
                <a:latin typeface="Arial Rounded MT Bold" panose="020F0704030504030204" pitchFamily="34" charset="0"/>
                <a:ea typeface="Tomorrow" pitchFamily="34" charset="-122"/>
                <a:cs typeface="Tomorrow" pitchFamily="34" charset="-120"/>
              </a:rPr>
              <a:t>BFS Approach</a:t>
            </a:r>
            <a:endParaRPr lang="en-US" sz="4150" dirty="0">
              <a:solidFill>
                <a:schemeClr val="tx2"/>
              </a:solidFill>
              <a:latin typeface="Arial Rounded MT Bold" panose="020F0704030504030204" pitchFamily="34" charset="0"/>
            </a:endParaRPr>
          </a:p>
        </p:txBody>
      </p:sp>
      <p:graphicFrame>
        <p:nvGraphicFramePr>
          <p:cNvPr id="2" name="Table 1">
            <a:extLst>
              <a:ext uri="{FF2B5EF4-FFF2-40B4-BE49-F238E27FC236}">
                <a16:creationId xmlns:a16="http://schemas.microsoft.com/office/drawing/2014/main" id="{E4AB4386-800B-507D-A8C1-BB295DFBF256}"/>
              </a:ext>
            </a:extLst>
          </p:cNvPr>
          <p:cNvGraphicFramePr>
            <a:graphicFrameLocks noGrp="1"/>
          </p:cNvGraphicFramePr>
          <p:nvPr>
            <p:extLst>
              <p:ext uri="{D42A27DB-BD31-4B8C-83A1-F6EECF244321}">
                <p14:modId xmlns:p14="http://schemas.microsoft.com/office/powerpoint/2010/main" val="1727990091"/>
              </p:ext>
            </p:extLst>
          </p:nvPr>
        </p:nvGraphicFramePr>
        <p:xfrm>
          <a:off x="9374677" y="1445883"/>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4488">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4487">
                <a:tc>
                  <a:txBody>
                    <a:bodyPr/>
                    <a:lstStyle/>
                    <a:p>
                      <a:pPr algn="ctr"/>
                      <a:r>
                        <a:rPr lang="en-IN" dirty="0">
                          <a:solidFill>
                            <a:schemeClr val="bg1"/>
                          </a:solidFill>
                          <a:latin typeface="Times New Roman" panose="02020603050405020304" pitchFamily="18" charset="0"/>
                          <a:cs typeface="Times New Roman" panose="02020603050405020304" pitchFamily="18"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cxnSp>
        <p:nvCxnSpPr>
          <p:cNvPr id="3" name="Straight Connector 2">
            <a:extLst>
              <a:ext uri="{FF2B5EF4-FFF2-40B4-BE49-F238E27FC236}">
                <a16:creationId xmlns:a16="http://schemas.microsoft.com/office/drawing/2014/main" id="{B0BAC7C4-12AB-5BCA-F0BD-2ADEFD39FD19}"/>
              </a:ext>
            </a:extLst>
          </p:cNvPr>
          <p:cNvCxnSpPr>
            <a:cxnSpLocks/>
            <a:stCxn id="2" idx="2"/>
            <a:endCxn id="11" idx="0"/>
          </p:cNvCxnSpPr>
          <p:nvPr/>
        </p:nvCxnSpPr>
        <p:spPr>
          <a:xfrm flipH="1">
            <a:off x="7773737" y="2543163"/>
            <a:ext cx="2260967" cy="847216"/>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1" name="Table 10">
            <a:extLst>
              <a:ext uri="{FF2B5EF4-FFF2-40B4-BE49-F238E27FC236}">
                <a16:creationId xmlns:a16="http://schemas.microsoft.com/office/drawing/2014/main" id="{210B0D9C-6941-BB49-FC90-0236ACB93ED0}"/>
              </a:ext>
            </a:extLst>
          </p:cNvPr>
          <p:cNvGraphicFramePr>
            <a:graphicFrameLocks noGrp="1"/>
          </p:cNvGraphicFramePr>
          <p:nvPr>
            <p:extLst>
              <p:ext uri="{D42A27DB-BD31-4B8C-83A1-F6EECF244321}">
                <p14:modId xmlns:p14="http://schemas.microsoft.com/office/powerpoint/2010/main" val="2909343204"/>
              </p:ext>
            </p:extLst>
          </p:nvPr>
        </p:nvGraphicFramePr>
        <p:xfrm>
          <a:off x="7134297" y="3390379"/>
          <a:ext cx="1278880" cy="1097280"/>
        </p:xfrm>
        <a:graphic>
          <a:graphicData uri="http://schemas.openxmlformats.org/drawingml/2006/table">
            <a:tbl>
              <a:tblPr>
                <a:tableStyleId>{616DA210-FB5B-4158-B5E0-FEB733F419BA}</a:tableStyleId>
              </a:tblPr>
              <a:tblGrid>
                <a:gridCol w="426293">
                  <a:extLst>
                    <a:ext uri="{9D8B030D-6E8A-4147-A177-3AD203B41FA5}">
                      <a16:colId xmlns:a16="http://schemas.microsoft.com/office/drawing/2014/main" val="3952178125"/>
                    </a:ext>
                  </a:extLst>
                </a:gridCol>
                <a:gridCol w="426294">
                  <a:extLst>
                    <a:ext uri="{9D8B030D-6E8A-4147-A177-3AD203B41FA5}">
                      <a16:colId xmlns:a16="http://schemas.microsoft.com/office/drawing/2014/main" val="2989563011"/>
                    </a:ext>
                  </a:extLst>
                </a:gridCol>
                <a:gridCol w="426293">
                  <a:extLst>
                    <a:ext uri="{9D8B030D-6E8A-4147-A177-3AD203B41FA5}">
                      <a16:colId xmlns:a16="http://schemas.microsoft.com/office/drawing/2014/main" val="1803606632"/>
                    </a:ext>
                  </a:extLst>
                </a:gridCol>
              </a:tblGrid>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4223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cxnSp>
        <p:nvCxnSpPr>
          <p:cNvPr id="12" name="Straight Connector 11">
            <a:extLst>
              <a:ext uri="{FF2B5EF4-FFF2-40B4-BE49-F238E27FC236}">
                <a16:creationId xmlns:a16="http://schemas.microsoft.com/office/drawing/2014/main" id="{AABD047D-B246-0AD0-9E10-0AA470706493}"/>
              </a:ext>
            </a:extLst>
          </p:cNvPr>
          <p:cNvCxnSpPr>
            <a:cxnSpLocks/>
            <a:stCxn id="2" idx="2"/>
            <a:endCxn id="13" idx="0"/>
          </p:cNvCxnSpPr>
          <p:nvPr/>
        </p:nvCxnSpPr>
        <p:spPr>
          <a:xfrm>
            <a:off x="10034704" y="2543163"/>
            <a:ext cx="2219566" cy="823686"/>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3" name="Table 12">
            <a:extLst>
              <a:ext uri="{FF2B5EF4-FFF2-40B4-BE49-F238E27FC236}">
                <a16:creationId xmlns:a16="http://schemas.microsoft.com/office/drawing/2014/main" id="{24B283DA-7B1D-C41F-8802-C48D285384E8}"/>
              </a:ext>
            </a:extLst>
          </p:cNvPr>
          <p:cNvGraphicFramePr>
            <a:graphicFrameLocks noGrp="1"/>
          </p:cNvGraphicFramePr>
          <p:nvPr>
            <p:extLst>
              <p:ext uri="{D42A27DB-BD31-4B8C-83A1-F6EECF244321}">
                <p14:modId xmlns:p14="http://schemas.microsoft.com/office/powerpoint/2010/main" val="1591395840"/>
              </p:ext>
            </p:extLst>
          </p:nvPr>
        </p:nvGraphicFramePr>
        <p:xfrm>
          <a:off x="11614830" y="3366849"/>
          <a:ext cx="1278880" cy="1097280"/>
        </p:xfrm>
        <a:graphic>
          <a:graphicData uri="http://schemas.openxmlformats.org/drawingml/2006/table">
            <a:tbl>
              <a:tblPr>
                <a:tableStyleId>{616DA210-FB5B-4158-B5E0-FEB733F419BA}</a:tableStyleId>
              </a:tblPr>
              <a:tblGrid>
                <a:gridCol w="426293">
                  <a:extLst>
                    <a:ext uri="{9D8B030D-6E8A-4147-A177-3AD203B41FA5}">
                      <a16:colId xmlns:a16="http://schemas.microsoft.com/office/drawing/2014/main" val="3952178125"/>
                    </a:ext>
                  </a:extLst>
                </a:gridCol>
                <a:gridCol w="426294">
                  <a:extLst>
                    <a:ext uri="{9D8B030D-6E8A-4147-A177-3AD203B41FA5}">
                      <a16:colId xmlns:a16="http://schemas.microsoft.com/office/drawing/2014/main" val="2989563011"/>
                    </a:ext>
                  </a:extLst>
                </a:gridCol>
                <a:gridCol w="426293">
                  <a:extLst>
                    <a:ext uri="{9D8B030D-6E8A-4147-A177-3AD203B41FA5}">
                      <a16:colId xmlns:a16="http://schemas.microsoft.com/office/drawing/2014/main" val="1803606632"/>
                    </a:ext>
                  </a:extLst>
                </a:gridCol>
              </a:tblGrid>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42236">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cxnSp>
        <p:nvCxnSpPr>
          <p:cNvPr id="14" name="Straight Connector 13">
            <a:extLst>
              <a:ext uri="{FF2B5EF4-FFF2-40B4-BE49-F238E27FC236}">
                <a16:creationId xmlns:a16="http://schemas.microsoft.com/office/drawing/2014/main" id="{B621917C-D079-DC5A-4414-DD3FF713CB96}"/>
              </a:ext>
            </a:extLst>
          </p:cNvPr>
          <p:cNvCxnSpPr>
            <a:cxnSpLocks/>
          </p:cNvCxnSpPr>
          <p:nvPr/>
        </p:nvCxnSpPr>
        <p:spPr>
          <a:xfrm flipH="1">
            <a:off x="6617724" y="4478305"/>
            <a:ext cx="1204058" cy="126688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588ADC5E-C8CB-65E7-5C40-2D614B890109}"/>
              </a:ext>
            </a:extLst>
          </p:cNvPr>
          <p:cNvCxnSpPr>
            <a:cxnSpLocks/>
            <a:endCxn id="27" idx="0"/>
          </p:cNvCxnSpPr>
          <p:nvPr/>
        </p:nvCxnSpPr>
        <p:spPr>
          <a:xfrm>
            <a:off x="7858842" y="4487659"/>
            <a:ext cx="1086577" cy="1008495"/>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709A6E03-C154-6E31-DFF9-A97634641CEA}"/>
              </a:ext>
            </a:extLst>
          </p:cNvPr>
          <p:cNvCxnSpPr>
            <a:cxnSpLocks/>
            <a:endCxn id="28" idx="0"/>
          </p:cNvCxnSpPr>
          <p:nvPr/>
        </p:nvCxnSpPr>
        <p:spPr>
          <a:xfrm flipH="1">
            <a:off x="11215173" y="4464129"/>
            <a:ext cx="1070470" cy="967521"/>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4CD3CDFD-EACC-DF4D-C062-94F85C97443F}"/>
              </a:ext>
            </a:extLst>
          </p:cNvPr>
          <p:cNvCxnSpPr>
            <a:cxnSpLocks/>
            <a:stCxn id="13" idx="2"/>
            <a:endCxn id="29" idx="0"/>
          </p:cNvCxnSpPr>
          <p:nvPr/>
        </p:nvCxnSpPr>
        <p:spPr>
          <a:xfrm>
            <a:off x="12254270" y="4464129"/>
            <a:ext cx="1177471" cy="979913"/>
          </a:xfrm>
          <a:prstGeom prst="line">
            <a:avLst/>
          </a:prstGeom>
        </p:spPr>
        <p:style>
          <a:lnRef idx="3">
            <a:schemeClr val="dk1"/>
          </a:lnRef>
          <a:fillRef idx="0">
            <a:schemeClr val="dk1"/>
          </a:fillRef>
          <a:effectRef idx="2">
            <a:schemeClr val="dk1"/>
          </a:effectRef>
          <a:fontRef idx="minor">
            <a:schemeClr val="tx1"/>
          </a:fontRef>
        </p:style>
      </p:cxnSp>
      <p:graphicFrame>
        <p:nvGraphicFramePr>
          <p:cNvPr id="26" name="Table 25">
            <a:extLst>
              <a:ext uri="{FF2B5EF4-FFF2-40B4-BE49-F238E27FC236}">
                <a16:creationId xmlns:a16="http://schemas.microsoft.com/office/drawing/2014/main" id="{6E488ABB-B26E-3465-60E5-EB57D2F111EF}"/>
              </a:ext>
            </a:extLst>
          </p:cNvPr>
          <p:cNvGraphicFramePr>
            <a:graphicFrameLocks noGrp="1"/>
          </p:cNvGraphicFramePr>
          <p:nvPr>
            <p:extLst>
              <p:ext uri="{D42A27DB-BD31-4B8C-83A1-F6EECF244321}">
                <p14:modId xmlns:p14="http://schemas.microsoft.com/office/powerpoint/2010/main" val="1350109509"/>
              </p:ext>
            </p:extLst>
          </p:nvPr>
        </p:nvGraphicFramePr>
        <p:xfrm>
          <a:off x="6065419" y="5489910"/>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7" name="Table 26">
            <a:extLst>
              <a:ext uri="{FF2B5EF4-FFF2-40B4-BE49-F238E27FC236}">
                <a16:creationId xmlns:a16="http://schemas.microsoft.com/office/drawing/2014/main" id="{1D06F607-9F0E-C610-2572-A2CBEF748F28}"/>
              </a:ext>
            </a:extLst>
          </p:cNvPr>
          <p:cNvGraphicFramePr>
            <a:graphicFrameLocks noGrp="1"/>
          </p:cNvGraphicFramePr>
          <p:nvPr>
            <p:extLst>
              <p:ext uri="{D42A27DB-BD31-4B8C-83A1-F6EECF244321}">
                <p14:modId xmlns:p14="http://schemas.microsoft.com/office/powerpoint/2010/main" val="4064303005"/>
              </p:ext>
            </p:extLst>
          </p:nvPr>
        </p:nvGraphicFramePr>
        <p:xfrm>
          <a:off x="8321791" y="5496154"/>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8" name="Table 27">
            <a:extLst>
              <a:ext uri="{FF2B5EF4-FFF2-40B4-BE49-F238E27FC236}">
                <a16:creationId xmlns:a16="http://schemas.microsoft.com/office/drawing/2014/main" id="{A540851F-425B-AD64-C137-D162A57254F7}"/>
              </a:ext>
            </a:extLst>
          </p:cNvPr>
          <p:cNvGraphicFramePr>
            <a:graphicFrameLocks noGrp="1"/>
          </p:cNvGraphicFramePr>
          <p:nvPr>
            <p:extLst>
              <p:ext uri="{D42A27DB-BD31-4B8C-83A1-F6EECF244321}">
                <p14:modId xmlns:p14="http://schemas.microsoft.com/office/powerpoint/2010/main" val="1244304642"/>
              </p:ext>
            </p:extLst>
          </p:nvPr>
        </p:nvGraphicFramePr>
        <p:xfrm>
          <a:off x="10591545" y="5431650"/>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9" name="Table 28">
            <a:extLst>
              <a:ext uri="{FF2B5EF4-FFF2-40B4-BE49-F238E27FC236}">
                <a16:creationId xmlns:a16="http://schemas.microsoft.com/office/drawing/2014/main" id="{D772DC9F-91E4-C1EF-517C-4315BA51B368}"/>
              </a:ext>
            </a:extLst>
          </p:cNvPr>
          <p:cNvGraphicFramePr>
            <a:graphicFrameLocks noGrp="1"/>
          </p:cNvGraphicFramePr>
          <p:nvPr>
            <p:extLst>
              <p:ext uri="{D42A27DB-BD31-4B8C-83A1-F6EECF244321}">
                <p14:modId xmlns:p14="http://schemas.microsoft.com/office/powerpoint/2010/main" val="2701806218"/>
              </p:ext>
            </p:extLst>
          </p:nvPr>
        </p:nvGraphicFramePr>
        <p:xfrm>
          <a:off x="12808113" y="5444042"/>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sp>
        <p:nvSpPr>
          <p:cNvPr id="33" name="TextBox 32">
            <a:extLst>
              <a:ext uri="{FF2B5EF4-FFF2-40B4-BE49-F238E27FC236}">
                <a16:creationId xmlns:a16="http://schemas.microsoft.com/office/drawing/2014/main" id="{10680096-5843-5357-8A2F-1BD24D38750A}"/>
              </a:ext>
            </a:extLst>
          </p:cNvPr>
          <p:cNvSpPr txBox="1"/>
          <p:nvPr/>
        </p:nvSpPr>
        <p:spPr>
          <a:xfrm>
            <a:off x="9438032" y="960803"/>
            <a:ext cx="1593692" cy="369332"/>
          </a:xfrm>
          <a:prstGeom prst="rect">
            <a:avLst/>
          </a:prstGeom>
          <a:noFill/>
        </p:spPr>
        <p:txBody>
          <a:bodyPr wrap="square" rtlCol="0">
            <a:spAutoFit/>
          </a:bodyPr>
          <a:lstStyle/>
          <a:p>
            <a:r>
              <a:rPr lang="en-IN" dirty="0"/>
              <a:t>Initial State </a:t>
            </a:r>
          </a:p>
        </p:txBody>
      </p:sp>
      <p:sp>
        <p:nvSpPr>
          <p:cNvPr id="34" name="TextBox 33">
            <a:extLst>
              <a:ext uri="{FF2B5EF4-FFF2-40B4-BE49-F238E27FC236}">
                <a16:creationId xmlns:a16="http://schemas.microsoft.com/office/drawing/2014/main" id="{6AAE5DE6-D0F3-3067-7241-598C0C3165D9}"/>
              </a:ext>
            </a:extLst>
          </p:cNvPr>
          <p:cNvSpPr txBox="1"/>
          <p:nvPr/>
        </p:nvSpPr>
        <p:spPr>
          <a:xfrm>
            <a:off x="10660578" y="6609096"/>
            <a:ext cx="1593692" cy="369332"/>
          </a:xfrm>
          <a:prstGeom prst="rect">
            <a:avLst/>
          </a:prstGeom>
          <a:noFill/>
        </p:spPr>
        <p:txBody>
          <a:bodyPr wrap="square" rtlCol="0">
            <a:spAutoFit/>
          </a:bodyPr>
          <a:lstStyle/>
          <a:p>
            <a:r>
              <a:rPr lang="en-IN" dirty="0"/>
              <a:t>Goal State</a:t>
            </a:r>
          </a:p>
        </p:txBody>
      </p:sp>
      <p:sp>
        <p:nvSpPr>
          <p:cNvPr id="42" name="TextBox 41">
            <a:extLst>
              <a:ext uri="{FF2B5EF4-FFF2-40B4-BE49-F238E27FC236}">
                <a16:creationId xmlns:a16="http://schemas.microsoft.com/office/drawing/2014/main" id="{AF481F1A-C5D6-737B-120F-C23738812760}"/>
              </a:ext>
            </a:extLst>
          </p:cNvPr>
          <p:cNvSpPr txBox="1"/>
          <p:nvPr/>
        </p:nvSpPr>
        <p:spPr>
          <a:xfrm>
            <a:off x="10811640" y="1751983"/>
            <a:ext cx="497840" cy="369332"/>
          </a:xfrm>
          <a:prstGeom prst="rect">
            <a:avLst/>
          </a:prstGeom>
          <a:noFill/>
        </p:spPr>
        <p:txBody>
          <a:bodyPr wrap="square" rtlCol="0">
            <a:spAutoFit/>
          </a:bodyPr>
          <a:lstStyle/>
          <a:p>
            <a:r>
              <a:rPr lang="en-IN" dirty="0"/>
              <a:t>1</a:t>
            </a:r>
          </a:p>
        </p:txBody>
      </p:sp>
      <p:sp>
        <p:nvSpPr>
          <p:cNvPr id="43" name="TextBox 42">
            <a:extLst>
              <a:ext uri="{FF2B5EF4-FFF2-40B4-BE49-F238E27FC236}">
                <a16:creationId xmlns:a16="http://schemas.microsoft.com/office/drawing/2014/main" id="{6A0ADB0E-0AC8-4D46-E28F-DC3BDE23D793}"/>
              </a:ext>
            </a:extLst>
          </p:cNvPr>
          <p:cNvSpPr txBox="1"/>
          <p:nvPr/>
        </p:nvSpPr>
        <p:spPr>
          <a:xfrm>
            <a:off x="8447579" y="3722237"/>
            <a:ext cx="497840" cy="369332"/>
          </a:xfrm>
          <a:prstGeom prst="rect">
            <a:avLst/>
          </a:prstGeom>
          <a:noFill/>
        </p:spPr>
        <p:txBody>
          <a:bodyPr wrap="square" rtlCol="0">
            <a:spAutoFit/>
          </a:bodyPr>
          <a:lstStyle/>
          <a:p>
            <a:r>
              <a:rPr lang="en-IN" dirty="0"/>
              <a:t>2</a:t>
            </a:r>
          </a:p>
        </p:txBody>
      </p:sp>
      <p:sp>
        <p:nvSpPr>
          <p:cNvPr id="44" name="TextBox 43">
            <a:extLst>
              <a:ext uri="{FF2B5EF4-FFF2-40B4-BE49-F238E27FC236}">
                <a16:creationId xmlns:a16="http://schemas.microsoft.com/office/drawing/2014/main" id="{30A11859-91F7-B4EA-DD55-CB6FF8F9380F}"/>
              </a:ext>
            </a:extLst>
          </p:cNvPr>
          <p:cNvSpPr txBox="1"/>
          <p:nvPr/>
        </p:nvSpPr>
        <p:spPr>
          <a:xfrm>
            <a:off x="13044447" y="3728533"/>
            <a:ext cx="497840" cy="369332"/>
          </a:xfrm>
          <a:prstGeom prst="rect">
            <a:avLst/>
          </a:prstGeom>
          <a:noFill/>
        </p:spPr>
        <p:txBody>
          <a:bodyPr wrap="square" rtlCol="0">
            <a:spAutoFit/>
          </a:bodyPr>
          <a:lstStyle/>
          <a:p>
            <a:r>
              <a:rPr lang="en-IN" dirty="0"/>
              <a:t>3</a:t>
            </a:r>
          </a:p>
        </p:txBody>
      </p:sp>
      <p:sp>
        <p:nvSpPr>
          <p:cNvPr id="45" name="TextBox 44">
            <a:extLst>
              <a:ext uri="{FF2B5EF4-FFF2-40B4-BE49-F238E27FC236}">
                <a16:creationId xmlns:a16="http://schemas.microsoft.com/office/drawing/2014/main" id="{9D469DC7-D3D0-4CA1-1191-71462056372A}"/>
              </a:ext>
            </a:extLst>
          </p:cNvPr>
          <p:cNvSpPr txBox="1"/>
          <p:nvPr/>
        </p:nvSpPr>
        <p:spPr>
          <a:xfrm>
            <a:off x="7349736" y="5853884"/>
            <a:ext cx="497840" cy="369332"/>
          </a:xfrm>
          <a:prstGeom prst="rect">
            <a:avLst/>
          </a:prstGeom>
          <a:noFill/>
        </p:spPr>
        <p:txBody>
          <a:bodyPr wrap="square" rtlCol="0">
            <a:spAutoFit/>
          </a:bodyPr>
          <a:lstStyle/>
          <a:p>
            <a:r>
              <a:rPr lang="en-IN" dirty="0"/>
              <a:t>4</a:t>
            </a:r>
          </a:p>
        </p:txBody>
      </p:sp>
      <p:sp>
        <p:nvSpPr>
          <p:cNvPr id="46" name="TextBox 45">
            <a:extLst>
              <a:ext uri="{FF2B5EF4-FFF2-40B4-BE49-F238E27FC236}">
                <a16:creationId xmlns:a16="http://schemas.microsoft.com/office/drawing/2014/main" id="{0492820B-0C0F-5FE5-72A8-0DFEAFF1C552}"/>
              </a:ext>
            </a:extLst>
          </p:cNvPr>
          <p:cNvSpPr txBox="1"/>
          <p:nvPr/>
        </p:nvSpPr>
        <p:spPr>
          <a:xfrm>
            <a:off x="9629765" y="5831184"/>
            <a:ext cx="497840" cy="369332"/>
          </a:xfrm>
          <a:prstGeom prst="rect">
            <a:avLst/>
          </a:prstGeom>
          <a:noFill/>
        </p:spPr>
        <p:txBody>
          <a:bodyPr wrap="square" rtlCol="0">
            <a:spAutoFit/>
          </a:bodyPr>
          <a:lstStyle/>
          <a:p>
            <a:r>
              <a:rPr lang="en-IN" dirty="0"/>
              <a:t>5</a:t>
            </a:r>
          </a:p>
        </p:txBody>
      </p:sp>
      <p:sp>
        <p:nvSpPr>
          <p:cNvPr id="47" name="TextBox 46">
            <a:extLst>
              <a:ext uri="{FF2B5EF4-FFF2-40B4-BE49-F238E27FC236}">
                <a16:creationId xmlns:a16="http://schemas.microsoft.com/office/drawing/2014/main" id="{1ABD1DF9-2D6A-B4B2-7573-E314DFECC85F}"/>
              </a:ext>
            </a:extLst>
          </p:cNvPr>
          <p:cNvSpPr txBox="1"/>
          <p:nvPr/>
        </p:nvSpPr>
        <p:spPr>
          <a:xfrm>
            <a:off x="14092430" y="5808016"/>
            <a:ext cx="497840" cy="369332"/>
          </a:xfrm>
          <a:prstGeom prst="rect">
            <a:avLst/>
          </a:prstGeom>
          <a:noFill/>
        </p:spPr>
        <p:txBody>
          <a:bodyPr wrap="square" rtlCol="0">
            <a:spAutoFit/>
          </a:bodyPr>
          <a:lstStyle/>
          <a:p>
            <a:r>
              <a:rPr lang="en-IN" dirty="0"/>
              <a:t>7</a:t>
            </a:r>
          </a:p>
        </p:txBody>
      </p:sp>
      <p:sp>
        <p:nvSpPr>
          <p:cNvPr id="48" name="TextBox 47">
            <a:extLst>
              <a:ext uri="{FF2B5EF4-FFF2-40B4-BE49-F238E27FC236}">
                <a16:creationId xmlns:a16="http://schemas.microsoft.com/office/drawing/2014/main" id="{987DC732-CA72-A2D4-4B72-510534D6567F}"/>
              </a:ext>
            </a:extLst>
          </p:cNvPr>
          <p:cNvSpPr txBox="1"/>
          <p:nvPr/>
        </p:nvSpPr>
        <p:spPr>
          <a:xfrm>
            <a:off x="11814567" y="5773536"/>
            <a:ext cx="497840" cy="369332"/>
          </a:xfrm>
          <a:prstGeom prst="rect">
            <a:avLst/>
          </a:prstGeom>
          <a:noFill/>
        </p:spPr>
        <p:txBody>
          <a:bodyPr wrap="square" rtlCol="0">
            <a:spAutoFit/>
          </a:bodyPr>
          <a:lstStyle/>
          <a:p>
            <a:r>
              <a:rPr lang="en-IN" dirty="0"/>
              <a:t>6</a:t>
            </a:r>
          </a:p>
        </p:txBody>
      </p:sp>
      <p:sp>
        <p:nvSpPr>
          <p:cNvPr id="18" name="Shape 2">
            <a:extLst>
              <a:ext uri="{FF2B5EF4-FFF2-40B4-BE49-F238E27FC236}">
                <a16:creationId xmlns:a16="http://schemas.microsoft.com/office/drawing/2014/main" id="{0536BDC8-E227-4274-B375-5E1B9712CB96}"/>
              </a:ext>
            </a:extLst>
          </p:cNvPr>
          <p:cNvSpPr/>
          <p:nvPr/>
        </p:nvSpPr>
        <p:spPr>
          <a:xfrm>
            <a:off x="1617028" y="2281701"/>
            <a:ext cx="2112345" cy="1669852"/>
          </a:xfrm>
          <a:prstGeom prst="roundRect">
            <a:avLst>
              <a:gd name="adj" fmla="val 2038"/>
            </a:avLst>
          </a:prstGeom>
          <a:solidFill>
            <a:schemeClr val="tx2">
              <a:lumMod val="20000"/>
              <a:lumOff val="80000"/>
            </a:schemeClr>
          </a:solidFill>
          <a:ln/>
        </p:spPr>
      </p:sp>
      <p:sp>
        <p:nvSpPr>
          <p:cNvPr id="20" name="Shape 2">
            <a:extLst>
              <a:ext uri="{FF2B5EF4-FFF2-40B4-BE49-F238E27FC236}">
                <a16:creationId xmlns:a16="http://schemas.microsoft.com/office/drawing/2014/main" id="{77524D71-9B79-BC62-7C64-CC4F49B53A60}"/>
              </a:ext>
            </a:extLst>
          </p:cNvPr>
          <p:cNvSpPr/>
          <p:nvPr/>
        </p:nvSpPr>
        <p:spPr>
          <a:xfrm>
            <a:off x="1644339" y="4537637"/>
            <a:ext cx="2112345" cy="1669852"/>
          </a:xfrm>
          <a:prstGeom prst="roundRect">
            <a:avLst>
              <a:gd name="adj" fmla="val 2038"/>
            </a:avLst>
          </a:prstGeom>
          <a:solidFill>
            <a:schemeClr val="tx2">
              <a:lumMod val="20000"/>
              <a:lumOff val="80000"/>
            </a:schemeClr>
          </a:solidFill>
          <a:ln/>
        </p:spPr>
      </p:sp>
      <p:sp>
        <p:nvSpPr>
          <p:cNvPr id="23" name="TextBox 22">
            <a:extLst>
              <a:ext uri="{FF2B5EF4-FFF2-40B4-BE49-F238E27FC236}">
                <a16:creationId xmlns:a16="http://schemas.microsoft.com/office/drawing/2014/main" id="{7823845D-39FC-4518-87BD-F5A87FBEC9A9}"/>
              </a:ext>
            </a:extLst>
          </p:cNvPr>
          <p:cNvSpPr txBox="1"/>
          <p:nvPr/>
        </p:nvSpPr>
        <p:spPr>
          <a:xfrm>
            <a:off x="1887999" y="2318657"/>
            <a:ext cx="1570402" cy="400110"/>
          </a:xfrm>
          <a:prstGeom prst="rect">
            <a:avLst/>
          </a:prstGeom>
          <a:noFill/>
        </p:spPr>
        <p:txBody>
          <a:bodyPr wrap="square" rtlCol="0">
            <a:spAutoFit/>
          </a:bodyPr>
          <a:lstStyle/>
          <a:p>
            <a:pPr algn="ctr"/>
            <a:r>
              <a:rPr lang="en-US" sz="2000" b="1" dirty="0">
                <a:solidFill>
                  <a:schemeClr val="tx2"/>
                </a:solidFill>
                <a:latin typeface="Barlow Bold" panose="020B0604020202020204" charset="0"/>
              </a:rPr>
              <a:t>Initial State</a:t>
            </a:r>
            <a:endParaRPr lang="en-IN" sz="2000" b="1" dirty="0">
              <a:solidFill>
                <a:schemeClr val="tx2"/>
              </a:solidFill>
              <a:latin typeface="Barlow Bold" panose="020B0604020202020204" charset="0"/>
            </a:endParaRPr>
          </a:p>
        </p:txBody>
      </p:sp>
      <p:sp>
        <p:nvSpPr>
          <p:cNvPr id="24" name="TextBox 23">
            <a:extLst>
              <a:ext uri="{FF2B5EF4-FFF2-40B4-BE49-F238E27FC236}">
                <a16:creationId xmlns:a16="http://schemas.microsoft.com/office/drawing/2014/main" id="{321098A4-CF54-8A02-8041-673F4BD31892}"/>
              </a:ext>
            </a:extLst>
          </p:cNvPr>
          <p:cNvSpPr txBox="1"/>
          <p:nvPr/>
        </p:nvSpPr>
        <p:spPr>
          <a:xfrm>
            <a:off x="1912338" y="4582321"/>
            <a:ext cx="1570402" cy="400110"/>
          </a:xfrm>
          <a:prstGeom prst="rect">
            <a:avLst/>
          </a:prstGeom>
          <a:noFill/>
        </p:spPr>
        <p:txBody>
          <a:bodyPr wrap="square" rtlCol="0">
            <a:spAutoFit/>
          </a:bodyPr>
          <a:lstStyle/>
          <a:p>
            <a:pPr algn="ctr"/>
            <a:r>
              <a:rPr lang="en-US" sz="2000" b="1" dirty="0">
                <a:solidFill>
                  <a:schemeClr val="tx2"/>
                </a:solidFill>
                <a:latin typeface="Barlow Bold" panose="020B0604020202020204" charset="0"/>
              </a:rPr>
              <a:t>Final State</a:t>
            </a:r>
            <a:endParaRPr lang="en-IN" sz="2000" b="1" dirty="0">
              <a:solidFill>
                <a:schemeClr val="tx2"/>
              </a:solidFill>
              <a:latin typeface="Barlow Bold" panose="020B0604020202020204" charset="0"/>
            </a:endParaRPr>
          </a:p>
        </p:txBody>
      </p:sp>
      <p:cxnSp>
        <p:nvCxnSpPr>
          <p:cNvPr id="25" name="Straight Connector 24">
            <a:extLst>
              <a:ext uri="{FF2B5EF4-FFF2-40B4-BE49-F238E27FC236}">
                <a16:creationId xmlns:a16="http://schemas.microsoft.com/office/drawing/2014/main" id="{0EDE263D-905F-0A9D-0236-18FE1B5D74A0}"/>
              </a:ext>
            </a:extLst>
          </p:cNvPr>
          <p:cNvCxnSpPr>
            <a:cxnSpLocks/>
          </p:cNvCxnSpPr>
          <p:nvPr/>
        </p:nvCxnSpPr>
        <p:spPr>
          <a:xfrm>
            <a:off x="4593515" y="1870936"/>
            <a:ext cx="0" cy="5870452"/>
          </a:xfrm>
          <a:prstGeom prst="line">
            <a:avLst/>
          </a:prstGeom>
        </p:spPr>
        <p:style>
          <a:lnRef idx="3">
            <a:schemeClr val="dk1"/>
          </a:lnRef>
          <a:fillRef idx="0">
            <a:schemeClr val="dk1"/>
          </a:fillRef>
          <a:effectRef idx="2">
            <a:schemeClr val="dk1"/>
          </a:effectRef>
          <a:fontRef idx="minor">
            <a:schemeClr val="tx1"/>
          </a:fontRef>
        </p:style>
      </p:cxnSp>
      <p:graphicFrame>
        <p:nvGraphicFramePr>
          <p:cNvPr id="31" name="Table 30">
            <a:extLst>
              <a:ext uri="{FF2B5EF4-FFF2-40B4-BE49-F238E27FC236}">
                <a16:creationId xmlns:a16="http://schemas.microsoft.com/office/drawing/2014/main" id="{24183420-41DB-80C6-F52D-A0D1AE302529}"/>
              </a:ext>
            </a:extLst>
          </p:cNvPr>
          <p:cNvGraphicFramePr>
            <a:graphicFrameLocks noGrp="1"/>
          </p:cNvGraphicFramePr>
          <p:nvPr>
            <p:extLst>
              <p:ext uri="{D42A27DB-BD31-4B8C-83A1-F6EECF244321}">
                <p14:modId xmlns:p14="http://schemas.microsoft.com/office/powerpoint/2010/main" val="168778509"/>
              </p:ext>
            </p:extLst>
          </p:nvPr>
        </p:nvGraphicFramePr>
        <p:xfrm>
          <a:off x="2052734" y="4957714"/>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32" name="Table 31">
            <a:extLst>
              <a:ext uri="{FF2B5EF4-FFF2-40B4-BE49-F238E27FC236}">
                <a16:creationId xmlns:a16="http://schemas.microsoft.com/office/drawing/2014/main" id="{2C50B355-22E0-C022-8318-BE20CDFBEDCC}"/>
              </a:ext>
            </a:extLst>
          </p:cNvPr>
          <p:cNvGraphicFramePr>
            <a:graphicFrameLocks noGrp="1"/>
          </p:cNvGraphicFramePr>
          <p:nvPr>
            <p:extLst>
              <p:ext uri="{D42A27DB-BD31-4B8C-83A1-F6EECF244321}">
                <p14:modId xmlns:p14="http://schemas.microsoft.com/office/powerpoint/2010/main" val="1350927378"/>
              </p:ext>
            </p:extLst>
          </p:nvPr>
        </p:nvGraphicFramePr>
        <p:xfrm>
          <a:off x="2037511" y="2718767"/>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4488">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4487">
                <a:tc>
                  <a:txBody>
                    <a:bodyPr/>
                    <a:lstStyle/>
                    <a:p>
                      <a:pPr algn="ctr"/>
                      <a:r>
                        <a:rPr lang="en-IN" dirty="0">
                          <a:solidFill>
                            <a:schemeClr val="bg1"/>
                          </a:solidFill>
                          <a:latin typeface="Times New Roman" panose="02020603050405020304" pitchFamily="18" charset="0"/>
                          <a:cs typeface="Times New Roman" panose="02020603050405020304" pitchFamily="18"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sp>
        <p:nvSpPr>
          <p:cNvPr id="35" name="Rectangle 34">
            <a:extLst>
              <a:ext uri="{FF2B5EF4-FFF2-40B4-BE49-F238E27FC236}">
                <a16:creationId xmlns:a16="http://schemas.microsoft.com/office/drawing/2014/main" id="{1BDBC71C-604F-18C7-3BC3-70432BD730CF}"/>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682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58309" y="604004"/>
            <a:ext cx="7627382" cy="1425416"/>
          </a:xfrm>
          <a:prstGeom prst="rect">
            <a:avLst/>
          </a:prstGeom>
          <a:noFill/>
          <a:ln/>
        </p:spPr>
        <p:txBody>
          <a:bodyPr wrap="square" lIns="0" tIns="0" rIns="0" bIns="0" rtlCol="0" anchor="t"/>
          <a:lstStyle/>
          <a:p>
            <a:pPr marL="0" indent="0">
              <a:lnSpc>
                <a:spcPts val="5600"/>
              </a:lnSpc>
              <a:buNone/>
            </a:pPr>
            <a:r>
              <a:rPr lang="en-US" sz="4450" b="1" dirty="0">
                <a:solidFill>
                  <a:schemeClr val="tx2"/>
                </a:solidFill>
                <a:latin typeface="Barlow Bold" pitchFamily="34" charset="0"/>
                <a:ea typeface="Barlow Bold" pitchFamily="34" charset="-122"/>
                <a:cs typeface="Barlow Bold" pitchFamily="34" charset="-120"/>
              </a:rPr>
              <a:t>Depth-First Search (DFS) Approach</a:t>
            </a:r>
            <a:endParaRPr lang="en-US" sz="4450" dirty="0">
              <a:solidFill>
                <a:schemeClr val="tx2"/>
              </a:solidFill>
            </a:endParaRPr>
          </a:p>
        </p:txBody>
      </p:sp>
      <p:sp>
        <p:nvSpPr>
          <p:cNvPr id="4" name="Shape 1"/>
          <p:cNvSpPr/>
          <p:nvPr/>
        </p:nvSpPr>
        <p:spPr>
          <a:xfrm>
            <a:off x="1067991" y="2354342"/>
            <a:ext cx="30480" cy="5271254"/>
          </a:xfrm>
          <a:prstGeom prst="roundRect">
            <a:avLst>
              <a:gd name="adj" fmla="val 639750"/>
            </a:avLst>
          </a:prstGeom>
          <a:solidFill>
            <a:srgbClr val="C1C3D0"/>
          </a:solidFill>
          <a:ln/>
        </p:spPr>
      </p:sp>
      <p:sp>
        <p:nvSpPr>
          <p:cNvPr id="5" name="Shape 2"/>
          <p:cNvSpPr/>
          <p:nvPr/>
        </p:nvSpPr>
        <p:spPr>
          <a:xfrm>
            <a:off x="1296472" y="2826544"/>
            <a:ext cx="758309" cy="30480"/>
          </a:xfrm>
          <a:prstGeom prst="roundRect">
            <a:avLst>
              <a:gd name="adj" fmla="val 639750"/>
            </a:avLst>
          </a:prstGeom>
          <a:solidFill>
            <a:srgbClr val="C1C3D0"/>
          </a:solidFill>
          <a:ln/>
        </p:spPr>
      </p:sp>
      <p:sp>
        <p:nvSpPr>
          <p:cNvPr id="6" name="Shape 3"/>
          <p:cNvSpPr/>
          <p:nvPr/>
        </p:nvSpPr>
        <p:spPr>
          <a:xfrm>
            <a:off x="839510" y="2598063"/>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7" name="Text 4"/>
          <p:cNvSpPr/>
          <p:nvPr/>
        </p:nvSpPr>
        <p:spPr>
          <a:xfrm>
            <a:off x="1014854" y="2701706"/>
            <a:ext cx="121087"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1</a:t>
            </a:r>
            <a:endParaRPr lang="en-US" sz="2650" dirty="0">
              <a:solidFill>
                <a:schemeClr val="bg1"/>
              </a:solidFill>
            </a:endParaRPr>
          </a:p>
        </p:txBody>
      </p:sp>
      <p:sp>
        <p:nvSpPr>
          <p:cNvPr id="8" name="Text 5"/>
          <p:cNvSpPr/>
          <p:nvPr/>
        </p:nvSpPr>
        <p:spPr>
          <a:xfrm>
            <a:off x="2274808" y="257091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Stack-based</a:t>
            </a:r>
            <a:endParaRPr lang="en-US" sz="2200" dirty="0"/>
          </a:p>
        </p:txBody>
      </p:sp>
      <p:sp>
        <p:nvSpPr>
          <p:cNvPr id="9" name="Text 6"/>
          <p:cNvSpPr/>
          <p:nvPr/>
        </p:nvSpPr>
        <p:spPr>
          <a:xfrm>
            <a:off x="2274808" y="3057049"/>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DFS uses a stack to keep track of the path being explored.</a:t>
            </a:r>
            <a:endParaRPr lang="en-US" sz="1700" dirty="0"/>
          </a:p>
        </p:txBody>
      </p:sp>
      <p:sp>
        <p:nvSpPr>
          <p:cNvPr id="10" name="Shape 7"/>
          <p:cNvSpPr/>
          <p:nvPr/>
        </p:nvSpPr>
        <p:spPr>
          <a:xfrm>
            <a:off x="1296472" y="4655820"/>
            <a:ext cx="758309" cy="30480"/>
          </a:xfrm>
          <a:prstGeom prst="roundRect">
            <a:avLst>
              <a:gd name="adj" fmla="val 639750"/>
            </a:avLst>
          </a:prstGeom>
          <a:solidFill>
            <a:srgbClr val="C1C3D0"/>
          </a:solidFill>
          <a:ln/>
        </p:spPr>
      </p:sp>
      <p:sp>
        <p:nvSpPr>
          <p:cNvPr id="11" name="Shape 8"/>
          <p:cNvSpPr/>
          <p:nvPr/>
        </p:nvSpPr>
        <p:spPr>
          <a:xfrm>
            <a:off x="839510" y="4427339"/>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12" name="Text 9"/>
          <p:cNvSpPr/>
          <p:nvPr/>
        </p:nvSpPr>
        <p:spPr>
          <a:xfrm>
            <a:off x="979611" y="4515266"/>
            <a:ext cx="191572"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2</a:t>
            </a:r>
            <a:endParaRPr lang="en-US" sz="2650" dirty="0">
              <a:solidFill>
                <a:schemeClr val="bg1"/>
              </a:solidFill>
            </a:endParaRPr>
          </a:p>
        </p:txBody>
      </p:sp>
      <p:sp>
        <p:nvSpPr>
          <p:cNvPr id="13" name="Text 10"/>
          <p:cNvSpPr/>
          <p:nvPr/>
        </p:nvSpPr>
        <p:spPr>
          <a:xfrm>
            <a:off x="2274808" y="440019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Path Exploration</a:t>
            </a:r>
            <a:endParaRPr lang="en-US" sz="2200" dirty="0"/>
          </a:p>
        </p:txBody>
      </p:sp>
      <p:sp>
        <p:nvSpPr>
          <p:cNvPr id="14" name="Text 11"/>
          <p:cNvSpPr/>
          <p:nvPr/>
        </p:nvSpPr>
        <p:spPr>
          <a:xfrm>
            <a:off x="2274808" y="4886325"/>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It explores one path as far as possible before backtracking and trying a different path.</a:t>
            </a:r>
            <a:endParaRPr lang="en-US" sz="1700" dirty="0"/>
          </a:p>
        </p:txBody>
      </p:sp>
      <p:sp>
        <p:nvSpPr>
          <p:cNvPr id="15" name="Shape 12"/>
          <p:cNvSpPr/>
          <p:nvPr/>
        </p:nvSpPr>
        <p:spPr>
          <a:xfrm>
            <a:off x="1296472" y="6485096"/>
            <a:ext cx="758309" cy="30480"/>
          </a:xfrm>
          <a:prstGeom prst="roundRect">
            <a:avLst>
              <a:gd name="adj" fmla="val 639750"/>
            </a:avLst>
          </a:prstGeom>
          <a:solidFill>
            <a:srgbClr val="C1C3D0"/>
          </a:solidFill>
          <a:ln/>
        </p:spPr>
      </p:sp>
      <p:sp>
        <p:nvSpPr>
          <p:cNvPr id="16" name="Shape 13"/>
          <p:cNvSpPr/>
          <p:nvPr/>
        </p:nvSpPr>
        <p:spPr>
          <a:xfrm>
            <a:off x="839510" y="6256615"/>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17" name="Text 14"/>
          <p:cNvSpPr/>
          <p:nvPr/>
        </p:nvSpPr>
        <p:spPr>
          <a:xfrm>
            <a:off x="990838" y="6344542"/>
            <a:ext cx="184666"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3</a:t>
            </a:r>
            <a:endParaRPr lang="en-US" sz="2650" dirty="0">
              <a:solidFill>
                <a:schemeClr val="bg1"/>
              </a:solidFill>
            </a:endParaRPr>
          </a:p>
        </p:txBody>
      </p:sp>
      <p:sp>
        <p:nvSpPr>
          <p:cNvPr id="18" name="Text 15"/>
          <p:cNvSpPr/>
          <p:nvPr/>
        </p:nvSpPr>
        <p:spPr>
          <a:xfrm>
            <a:off x="2274808" y="622946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Memory Efficiency</a:t>
            </a:r>
            <a:endParaRPr lang="en-US" sz="2200" dirty="0"/>
          </a:p>
        </p:txBody>
      </p:sp>
      <p:sp>
        <p:nvSpPr>
          <p:cNvPr id="19" name="Text 16"/>
          <p:cNvSpPr/>
          <p:nvPr/>
        </p:nvSpPr>
        <p:spPr>
          <a:xfrm>
            <a:off x="2274808" y="6715601"/>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DFS can be more memory-efficient than BFS, as it doesn't need to store all possible states.</a:t>
            </a:r>
            <a:endParaRPr lang="en-US" sz="1700" dirty="0"/>
          </a:p>
        </p:txBody>
      </p:sp>
      <p:graphicFrame>
        <p:nvGraphicFramePr>
          <p:cNvPr id="21" name="Diagram 20">
            <a:extLst>
              <a:ext uri="{FF2B5EF4-FFF2-40B4-BE49-F238E27FC236}">
                <a16:creationId xmlns:a16="http://schemas.microsoft.com/office/drawing/2014/main" id="{C8CDD02D-93DF-F702-EA01-0A64DCBCA01F}"/>
              </a:ext>
            </a:extLst>
          </p:cNvPr>
          <p:cNvGraphicFramePr/>
          <p:nvPr>
            <p:extLst>
              <p:ext uri="{D42A27DB-BD31-4B8C-83A1-F6EECF244321}">
                <p14:modId xmlns:p14="http://schemas.microsoft.com/office/powerpoint/2010/main" val="3204624454"/>
              </p:ext>
            </p:extLst>
          </p:nvPr>
        </p:nvGraphicFramePr>
        <p:xfrm>
          <a:off x="8213446" y="2649915"/>
          <a:ext cx="5912733" cy="3730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 0">
            <a:extLst>
              <a:ext uri="{FF2B5EF4-FFF2-40B4-BE49-F238E27FC236}">
                <a16:creationId xmlns:a16="http://schemas.microsoft.com/office/drawing/2014/main" id="{61F3D8F7-EA92-6645-D973-B77C79801E34}"/>
              </a:ext>
            </a:extLst>
          </p:cNvPr>
          <p:cNvSpPr/>
          <p:nvPr/>
        </p:nvSpPr>
        <p:spPr>
          <a:xfrm>
            <a:off x="9333547" y="1921967"/>
            <a:ext cx="4056866" cy="661630"/>
          </a:xfrm>
          <a:prstGeom prst="rect">
            <a:avLst/>
          </a:prstGeom>
          <a:noFill/>
          <a:ln/>
        </p:spPr>
        <p:txBody>
          <a:bodyPr wrap="none" lIns="0" tIns="0" rIns="0" bIns="0" rtlCol="0" anchor="t"/>
          <a:lstStyle/>
          <a:p>
            <a:pPr marL="0" indent="0" algn="ctr">
              <a:lnSpc>
                <a:spcPts val="5200"/>
              </a:lnSpc>
              <a:buNone/>
            </a:pPr>
            <a:r>
              <a:rPr lang="en-US" sz="2800" dirty="0">
                <a:solidFill>
                  <a:schemeClr val="tx2"/>
                </a:solidFill>
                <a:latin typeface="Arial Rounded MT Bold" panose="020F0704030504030204" pitchFamily="34" charset="0"/>
                <a:ea typeface="Tomorrow" pitchFamily="34" charset="-122"/>
                <a:cs typeface="Tomorrow" pitchFamily="34" charset="-120"/>
              </a:rPr>
              <a:t>Algorithm</a:t>
            </a:r>
            <a:endParaRPr lang="en-US" sz="2800" dirty="0">
              <a:solidFill>
                <a:schemeClr val="tx2"/>
              </a:solidFill>
              <a:latin typeface="Arial Rounded MT Bold" panose="020F0704030504030204" pitchFamily="34" charset="0"/>
            </a:endParaRPr>
          </a:p>
        </p:txBody>
      </p:sp>
      <p:sp>
        <p:nvSpPr>
          <p:cNvPr id="22" name="Rectangle 21">
            <a:extLst>
              <a:ext uri="{FF2B5EF4-FFF2-40B4-BE49-F238E27FC236}">
                <a16:creationId xmlns:a16="http://schemas.microsoft.com/office/drawing/2014/main" id="{1CDF139E-FA4D-5329-7678-3A52DB40904C}"/>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2">
            <a:extLst>
              <a:ext uri="{FF2B5EF4-FFF2-40B4-BE49-F238E27FC236}">
                <a16:creationId xmlns:a16="http://schemas.microsoft.com/office/drawing/2014/main" id="{81A47E90-BFBC-D16F-5935-8A1ADADD2AC4}"/>
              </a:ext>
            </a:extLst>
          </p:cNvPr>
          <p:cNvSpPr/>
          <p:nvPr/>
        </p:nvSpPr>
        <p:spPr>
          <a:xfrm>
            <a:off x="1617028" y="2281701"/>
            <a:ext cx="2112345" cy="1669852"/>
          </a:xfrm>
          <a:prstGeom prst="roundRect">
            <a:avLst>
              <a:gd name="adj" fmla="val 2038"/>
            </a:avLst>
          </a:prstGeom>
          <a:solidFill>
            <a:schemeClr val="tx2">
              <a:lumMod val="20000"/>
              <a:lumOff val="80000"/>
            </a:schemeClr>
          </a:solidFill>
          <a:ln/>
        </p:spPr>
      </p:sp>
      <p:sp>
        <p:nvSpPr>
          <p:cNvPr id="32" name="Shape 2">
            <a:extLst>
              <a:ext uri="{FF2B5EF4-FFF2-40B4-BE49-F238E27FC236}">
                <a16:creationId xmlns:a16="http://schemas.microsoft.com/office/drawing/2014/main" id="{C42A2E83-8968-D4EC-637D-DF148A1C1AC8}"/>
              </a:ext>
            </a:extLst>
          </p:cNvPr>
          <p:cNvSpPr/>
          <p:nvPr/>
        </p:nvSpPr>
        <p:spPr>
          <a:xfrm>
            <a:off x="1644339" y="4537637"/>
            <a:ext cx="2112345" cy="1669852"/>
          </a:xfrm>
          <a:prstGeom prst="roundRect">
            <a:avLst>
              <a:gd name="adj" fmla="val 2038"/>
            </a:avLst>
          </a:prstGeom>
          <a:solidFill>
            <a:schemeClr val="tx2">
              <a:lumMod val="20000"/>
              <a:lumOff val="80000"/>
            </a:schemeClr>
          </a:solidFill>
          <a:ln/>
        </p:spPr>
      </p:sp>
      <p:cxnSp>
        <p:nvCxnSpPr>
          <p:cNvPr id="28" name="Straight Connector 27">
            <a:extLst>
              <a:ext uri="{FF2B5EF4-FFF2-40B4-BE49-F238E27FC236}">
                <a16:creationId xmlns:a16="http://schemas.microsoft.com/office/drawing/2014/main" id="{FC8BD32C-BFBB-5006-42F3-B06F4929DD7A}"/>
              </a:ext>
            </a:extLst>
          </p:cNvPr>
          <p:cNvCxnSpPr>
            <a:cxnSpLocks/>
          </p:cNvCxnSpPr>
          <p:nvPr/>
        </p:nvCxnSpPr>
        <p:spPr>
          <a:xfrm>
            <a:off x="11415597" y="1423215"/>
            <a:ext cx="0" cy="895442"/>
          </a:xfrm>
          <a:prstGeom prst="line">
            <a:avLst/>
          </a:prstGeom>
        </p:spPr>
        <p:style>
          <a:lnRef idx="3">
            <a:schemeClr val="dk1"/>
          </a:lnRef>
          <a:fillRef idx="0">
            <a:schemeClr val="dk1"/>
          </a:fillRef>
          <a:effectRef idx="2">
            <a:schemeClr val="dk1"/>
          </a:effectRef>
          <a:fontRef idx="minor">
            <a:schemeClr val="tx1"/>
          </a:fontRef>
        </p:style>
      </p:cxnSp>
      <p:sp>
        <p:nvSpPr>
          <p:cNvPr id="4" name="Text 0">
            <a:extLst>
              <a:ext uri="{FF2B5EF4-FFF2-40B4-BE49-F238E27FC236}">
                <a16:creationId xmlns:a16="http://schemas.microsoft.com/office/drawing/2014/main" id="{229A80FF-1FEB-B4D9-5F79-7788776DA43D}"/>
              </a:ext>
            </a:extLst>
          </p:cNvPr>
          <p:cNvSpPr/>
          <p:nvPr/>
        </p:nvSpPr>
        <p:spPr>
          <a:xfrm>
            <a:off x="406778" y="643848"/>
            <a:ext cx="4056866" cy="661630"/>
          </a:xfrm>
          <a:prstGeom prst="rect">
            <a:avLst/>
          </a:prstGeom>
          <a:noFill/>
          <a:ln/>
        </p:spPr>
        <p:txBody>
          <a:bodyPr wrap="none" lIns="0" tIns="0" rIns="0" bIns="0" rtlCol="0" anchor="t"/>
          <a:lstStyle/>
          <a:p>
            <a:pPr marL="0" indent="0">
              <a:lnSpc>
                <a:spcPts val="5200"/>
              </a:lnSpc>
              <a:buNone/>
            </a:pPr>
            <a:r>
              <a:rPr lang="en-US" sz="4150" dirty="0">
                <a:solidFill>
                  <a:schemeClr val="tx2"/>
                </a:solidFill>
                <a:latin typeface="Arial Rounded MT Bold" panose="020F0704030504030204" pitchFamily="34" charset="0"/>
                <a:ea typeface="Tomorrow" pitchFamily="34" charset="-122"/>
                <a:cs typeface="Tomorrow" pitchFamily="34" charset="-120"/>
              </a:rPr>
              <a:t>DFS Approach</a:t>
            </a:r>
            <a:endParaRPr lang="en-US" sz="4150" dirty="0">
              <a:solidFill>
                <a:schemeClr val="tx2"/>
              </a:solidFill>
              <a:latin typeface="Arial Rounded MT Bold" panose="020F0704030504030204" pitchFamily="34" charset="0"/>
            </a:endParaRPr>
          </a:p>
        </p:txBody>
      </p:sp>
      <p:graphicFrame>
        <p:nvGraphicFramePr>
          <p:cNvPr id="11" name="Table 10">
            <a:extLst>
              <a:ext uri="{FF2B5EF4-FFF2-40B4-BE49-F238E27FC236}">
                <a16:creationId xmlns:a16="http://schemas.microsoft.com/office/drawing/2014/main" id="{037233AB-16BB-2D98-22A0-845B34D95E4B}"/>
              </a:ext>
            </a:extLst>
          </p:cNvPr>
          <p:cNvGraphicFramePr>
            <a:graphicFrameLocks noGrp="1"/>
          </p:cNvGraphicFramePr>
          <p:nvPr/>
        </p:nvGraphicFramePr>
        <p:xfrm>
          <a:off x="10755570" y="325935"/>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4487">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14" name="Table 13">
            <a:extLst>
              <a:ext uri="{FF2B5EF4-FFF2-40B4-BE49-F238E27FC236}">
                <a16:creationId xmlns:a16="http://schemas.microsoft.com/office/drawing/2014/main" id="{1A0ED69A-0941-9E86-2C79-8A6AE66D1B12}"/>
              </a:ext>
            </a:extLst>
          </p:cNvPr>
          <p:cNvGraphicFramePr>
            <a:graphicFrameLocks noGrp="1"/>
          </p:cNvGraphicFramePr>
          <p:nvPr/>
        </p:nvGraphicFramePr>
        <p:xfrm>
          <a:off x="8448273" y="2045815"/>
          <a:ext cx="1278880" cy="1097280"/>
        </p:xfrm>
        <a:graphic>
          <a:graphicData uri="http://schemas.openxmlformats.org/drawingml/2006/table">
            <a:tbl>
              <a:tblPr>
                <a:tableStyleId>{616DA210-FB5B-4158-B5E0-FEB733F419BA}</a:tableStyleId>
              </a:tblPr>
              <a:tblGrid>
                <a:gridCol w="426293">
                  <a:extLst>
                    <a:ext uri="{9D8B030D-6E8A-4147-A177-3AD203B41FA5}">
                      <a16:colId xmlns:a16="http://schemas.microsoft.com/office/drawing/2014/main" val="3952178125"/>
                    </a:ext>
                  </a:extLst>
                </a:gridCol>
                <a:gridCol w="426294">
                  <a:extLst>
                    <a:ext uri="{9D8B030D-6E8A-4147-A177-3AD203B41FA5}">
                      <a16:colId xmlns:a16="http://schemas.microsoft.com/office/drawing/2014/main" val="2989563011"/>
                    </a:ext>
                  </a:extLst>
                </a:gridCol>
                <a:gridCol w="426293">
                  <a:extLst>
                    <a:ext uri="{9D8B030D-6E8A-4147-A177-3AD203B41FA5}">
                      <a16:colId xmlns:a16="http://schemas.microsoft.com/office/drawing/2014/main" val="1803606632"/>
                    </a:ext>
                  </a:extLst>
                </a:gridCol>
              </a:tblGrid>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4223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16" name="Table 15">
            <a:extLst>
              <a:ext uri="{FF2B5EF4-FFF2-40B4-BE49-F238E27FC236}">
                <a16:creationId xmlns:a16="http://schemas.microsoft.com/office/drawing/2014/main" id="{54E525A4-8F78-C317-CAE2-079F02711B97}"/>
              </a:ext>
            </a:extLst>
          </p:cNvPr>
          <p:cNvGraphicFramePr>
            <a:graphicFrameLocks noGrp="1"/>
          </p:cNvGraphicFramePr>
          <p:nvPr/>
        </p:nvGraphicFramePr>
        <p:xfrm>
          <a:off x="10739215" y="2047914"/>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3676">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3675">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367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17" name="Table 16">
            <a:extLst>
              <a:ext uri="{FF2B5EF4-FFF2-40B4-BE49-F238E27FC236}">
                <a16:creationId xmlns:a16="http://schemas.microsoft.com/office/drawing/2014/main" id="{87FAC3ED-EF14-6FF0-DE17-511759A0535F}"/>
              </a:ext>
            </a:extLst>
          </p:cNvPr>
          <p:cNvGraphicFramePr>
            <a:graphicFrameLocks noGrp="1"/>
          </p:cNvGraphicFramePr>
          <p:nvPr/>
        </p:nvGraphicFramePr>
        <p:xfrm>
          <a:off x="13071332" y="2047914"/>
          <a:ext cx="1320055" cy="1103353"/>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71833">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6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67">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18" name="Table 17">
            <a:extLst>
              <a:ext uri="{FF2B5EF4-FFF2-40B4-BE49-F238E27FC236}">
                <a16:creationId xmlns:a16="http://schemas.microsoft.com/office/drawing/2014/main" id="{03ABC5F2-E33F-989F-7870-2C5E43523A14}"/>
              </a:ext>
            </a:extLst>
          </p:cNvPr>
          <p:cNvGraphicFramePr>
            <a:graphicFrameLocks noGrp="1"/>
          </p:cNvGraphicFramePr>
          <p:nvPr/>
        </p:nvGraphicFramePr>
        <p:xfrm>
          <a:off x="6765711" y="3704748"/>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19" name="Table 18">
            <a:extLst>
              <a:ext uri="{FF2B5EF4-FFF2-40B4-BE49-F238E27FC236}">
                <a16:creationId xmlns:a16="http://schemas.microsoft.com/office/drawing/2014/main" id="{40B4244A-810E-445B-F0BB-3BB0D75D9CE3}"/>
              </a:ext>
            </a:extLst>
          </p:cNvPr>
          <p:cNvGraphicFramePr>
            <a:graphicFrameLocks noGrp="1"/>
          </p:cNvGraphicFramePr>
          <p:nvPr/>
        </p:nvGraphicFramePr>
        <p:xfrm>
          <a:off x="8157051" y="3704748"/>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3484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34845">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3484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0" name="Table 19">
            <a:extLst>
              <a:ext uri="{FF2B5EF4-FFF2-40B4-BE49-F238E27FC236}">
                <a16:creationId xmlns:a16="http://schemas.microsoft.com/office/drawing/2014/main" id="{4C752C0F-B219-A730-62DB-01A5EBCCF944}"/>
              </a:ext>
            </a:extLst>
          </p:cNvPr>
          <p:cNvGraphicFramePr>
            <a:graphicFrameLocks noGrp="1"/>
          </p:cNvGraphicFramePr>
          <p:nvPr/>
        </p:nvGraphicFramePr>
        <p:xfrm>
          <a:off x="9559886" y="3685096"/>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45278">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45277">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45278">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2" name="Table 21">
            <a:extLst>
              <a:ext uri="{FF2B5EF4-FFF2-40B4-BE49-F238E27FC236}">
                <a16:creationId xmlns:a16="http://schemas.microsoft.com/office/drawing/2014/main" id="{E28EB027-78B6-59DF-D6FD-DA37C783EC8B}"/>
              </a:ext>
            </a:extLst>
          </p:cNvPr>
          <p:cNvGraphicFramePr>
            <a:graphicFrameLocks noGrp="1"/>
          </p:cNvGraphicFramePr>
          <p:nvPr/>
        </p:nvGraphicFramePr>
        <p:xfrm>
          <a:off x="11200308" y="3685096"/>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3807">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380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3807">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3" name="Table 22">
            <a:extLst>
              <a:ext uri="{FF2B5EF4-FFF2-40B4-BE49-F238E27FC236}">
                <a16:creationId xmlns:a16="http://schemas.microsoft.com/office/drawing/2014/main" id="{7BA06CA7-5D06-2207-65DB-C7F02FFA131E}"/>
              </a:ext>
            </a:extLst>
          </p:cNvPr>
          <p:cNvGraphicFramePr>
            <a:graphicFrameLocks noGrp="1"/>
          </p:cNvGraphicFramePr>
          <p:nvPr/>
        </p:nvGraphicFramePr>
        <p:xfrm>
          <a:off x="13152591" y="3704748"/>
          <a:ext cx="1376533" cy="1103354"/>
        </p:xfrm>
        <a:graphic>
          <a:graphicData uri="http://schemas.openxmlformats.org/drawingml/2006/table">
            <a:tbl>
              <a:tblPr>
                <a:tableStyleId>{616DA210-FB5B-4158-B5E0-FEB733F419BA}</a:tableStyleId>
              </a:tblPr>
              <a:tblGrid>
                <a:gridCol w="458844">
                  <a:extLst>
                    <a:ext uri="{9D8B030D-6E8A-4147-A177-3AD203B41FA5}">
                      <a16:colId xmlns:a16="http://schemas.microsoft.com/office/drawing/2014/main" val="3952178125"/>
                    </a:ext>
                  </a:extLst>
                </a:gridCol>
                <a:gridCol w="458845">
                  <a:extLst>
                    <a:ext uri="{9D8B030D-6E8A-4147-A177-3AD203B41FA5}">
                      <a16:colId xmlns:a16="http://schemas.microsoft.com/office/drawing/2014/main" val="2989563011"/>
                    </a:ext>
                  </a:extLst>
                </a:gridCol>
                <a:gridCol w="458844">
                  <a:extLst>
                    <a:ext uri="{9D8B030D-6E8A-4147-A177-3AD203B41FA5}">
                      <a16:colId xmlns:a16="http://schemas.microsoft.com/office/drawing/2014/main" val="1803606632"/>
                    </a:ext>
                  </a:extLst>
                </a:gridCol>
              </a:tblGrid>
              <a:tr h="367785">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7784">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7785">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4" name="Table 23">
            <a:extLst>
              <a:ext uri="{FF2B5EF4-FFF2-40B4-BE49-F238E27FC236}">
                <a16:creationId xmlns:a16="http://schemas.microsoft.com/office/drawing/2014/main" id="{91DE80C4-F6F5-4102-243A-C58C977B4602}"/>
              </a:ext>
            </a:extLst>
          </p:cNvPr>
          <p:cNvGraphicFramePr>
            <a:graphicFrameLocks noGrp="1"/>
          </p:cNvGraphicFramePr>
          <p:nvPr/>
        </p:nvGraphicFramePr>
        <p:xfrm>
          <a:off x="5518454" y="5476455"/>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5" name="Table 24">
            <a:extLst>
              <a:ext uri="{FF2B5EF4-FFF2-40B4-BE49-F238E27FC236}">
                <a16:creationId xmlns:a16="http://schemas.microsoft.com/office/drawing/2014/main" id="{699AF24C-59BD-7555-117C-FA2B0C51D6EB}"/>
              </a:ext>
            </a:extLst>
          </p:cNvPr>
          <p:cNvGraphicFramePr>
            <a:graphicFrameLocks noGrp="1"/>
          </p:cNvGraphicFramePr>
          <p:nvPr/>
        </p:nvGraphicFramePr>
        <p:xfrm>
          <a:off x="6939849" y="5476455"/>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6" name="Table 25">
            <a:extLst>
              <a:ext uri="{FF2B5EF4-FFF2-40B4-BE49-F238E27FC236}">
                <a16:creationId xmlns:a16="http://schemas.microsoft.com/office/drawing/2014/main" id="{3E9367C1-11B3-C2C4-B564-75BE0F43505E}"/>
              </a:ext>
            </a:extLst>
          </p:cNvPr>
          <p:cNvGraphicFramePr>
            <a:graphicFrameLocks noGrp="1"/>
          </p:cNvGraphicFramePr>
          <p:nvPr/>
        </p:nvGraphicFramePr>
        <p:xfrm>
          <a:off x="8352587" y="5476455"/>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cxnSp>
        <p:nvCxnSpPr>
          <p:cNvPr id="31" name="Straight Connector 30">
            <a:extLst>
              <a:ext uri="{FF2B5EF4-FFF2-40B4-BE49-F238E27FC236}">
                <a16:creationId xmlns:a16="http://schemas.microsoft.com/office/drawing/2014/main" id="{A2CD1D17-7B75-A3A0-33B7-17CAEB7D9381}"/>
              </a:ext>
            </a:extLst>
          </p:cNvPr>
          <p:cNvCxnSpPr>
            <a:cxnSpLocks/>
            <a:stCxn id="11" idx="2"/>
            <a:endCxn id="17" idx="0"/>
          </p:cNvCxnSpPr>
          <p:nvPr/>
        </p:nvCxnSpPr>
        <p:spPr>
          <a:xfrm>
            <a:off x="11415597" y="1423215"/>
            <a:ext cx="2315762" cy="624699"/>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6434AB3-EEC4-60A4-1C24-5C8DF7F1F7E0}"/>
              </a:ext>
            </a:extLst>
          </p:cNvPr>
          <p:cNvCxnSpPr>
            <a:cxnSpLocks/>
            <a:stCxn id="11" idx="2"/>
            <a:endCxn id="14" idx="0"/>
          </p:cNvCxnSpPr>
          <p:nvPr/>
        </p:nvCxnSpPr>
        <p:spPr>
          <a:xfrm flipH="1">
            <a:off x="9087713" y="1423215"/>
            <a:ext cx="2327884" cy="62260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74F68DCC-7C48-91CD-3D8E-A0FD4FA00738}"/>
              </a:ext>
            </a:extLst>
          </p:cNvPr>
          <p:cNvCxnSpPr>
            <a:cxnSpLocks/>
            <a:endCxn id="22" idx="0"/>
          </p:cNvCxnSpPr>
          <p:nvPr/>
        </p:nvCxnSpPr>
        <p:spPr>
          <a:xfrm>
            <a:off x="11415597" y="3151267"/>
            <a:ext cx="444738" cy="533829"/>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68C33C-4E78-A13D-17C5-B2E3DFEC5FD6}"/>
              </a:ext>
            </a:extLst>
          </p:cNvPr>
          <p:cNvCxnSpPr>
            <a:cxnSpLocks/>
            <a:endCxn id="23" idx="0"/>
          </p:cNvCxnSpPr>
          <p:nvPr/>
        </p:nvCxnSpPr>
        <p:spPr>
          <a:xfrm>
            <a:off x="13731359" y="3151267"/>
            <a:ext cx="109498" cy="553481"/>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9734459-53B2-4975-7A3B-D81D9A8BAE52}"/>
              </a:ext>
            </a:extLst>
          </p:cNvPr>
          <p:cNvCxnSpPr>
            <a:cxnSpLocks/>
            <a:endCxn id="18" idx="0"/>
          </p:cNvCxnSpPr>
          <p:nvPr/>
        </p:nvCxnSpPr>
        <p:spPr>
          <a:xfrm flipH="1">
            <a:off x="7389339" y="3143095"/>
            <a:ext cx="1705742" cy="56165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0C8821BF-C0AC-68FC-CE5D-5E0769ABB3FE}"/>
              </a:ext>
            </a:extLst>
          </p:cNvPr>
          <p:cNvCxnSpPr>
            <a:cxnSpLocks/>
            <a:endCxn id="20" idx="0"/>
          </p:cNvCxnSpPr>
          <p:nvPr/>
        </p:nvCxnSpPr>
        <p:spPr>
          <a:xfrm>
            <a:off x="9105967" y="3151267"/>
            <a:ext cx="1077547" cy="533829"/>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5017EABC-67B7-EC5A-7626-E11F83F156AD}"/>
              </a:ext>
            </a:extLst>
          </p:cNvPr>
          <p:cNvCxnSpPr>
            <a:cxnSpLocks/>
            <a:endCxn id="19" idx="0"/>
          </p:cNvCxnSpPr>
          <p:nvPr/>
        </p:nvCxnSpPr>
        <p:spPr>
          <a:xfrm flipH="1">
            <a:off x="8780679" y="3143095"/>
            <a:ext cx="314402" cy="561653"/>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51AAB810-8C9D-DBF1-6A9A-9901C624E31C}"/>
              </a:ext>
            </a:extLst>
          </p:cNvPr>
          <p:cNvCxnSpPr>
            <a:cxnSpLocks/>
            <a:endCxn id="25" idx="0"/>
          </p:cNvCxnSpPr>
          <p:nvPr/>
        </p:nvCxnSpPr>
        <p:spPr>
          <a:xfrm>
            <a:off x="7440250" y="4782376"/>
            <a:ext cx="123227" cy="69407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AA53CCE7-2611-6168-BC1B-10B2C9506430}"/>
              </a:ext>
            </a:extLst>
          </p:cNvPr>
          <p:cNvCxnSpPr>
            <a:cxnSpLocks/>
            <a:stCxn id="18" idx="2"/>
            <a:endCxn id="24" idx="0"/>
          </p:cNvCxnSpPr>
          <p:nvPr/>
        </p:nvCxnSpPr>
        <p:spPr>
          <a:xfrm flipH="1">
            <a:off x="6142082" y="4802028"/>
            <a:ext cx="1247257" cy="674427"/>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FEFC060A-CFD9-99D5-09FE-3BA7319E5DE0}"/>
              </a:ext>
            </a:extLst>
          </p:cNvPr>
          <p:cNvCxnSpPr>
            <a:cxnSpLocks/>
            <a:stCxn id="18" idx="2"/>
            <a:endCxn id="26" idx="0"/>
          </p:cNvCxnSpPr>
          <p:nvPr/>
        </p:nvCxnSpPr>
        <p:spPr>
          <a:xfrm>
            <a:off x="7389339" y="4802028"/>
            <a:ext cx="1586876" cy="674427"/>
          </a:xfrm>
          <a:prstGeom prst="line">
            <a:avLst/>
          </a:prstGeom>
        </p:spPr>
        <p:style>
          <a:lnRef idx="3">
            <a:schemeClr val="dk1"/>
          </a:lnRef>
          <a:fillRef idx="0">
            <a:schemeClr val="dk1"/>
          </a:fillRef>
          <a:effectRef idx="2">
            <a:schemeClr val="dk1"/>
          </a:effectRef>
          <a:fontRef idx="minor">
            <a:schemeClr val="tx1"/>
          </a:fontRef>
        </p:style>
      </p:cxnSp>
      <p:sp>
        <p:nvSpPr>
          <p:cNvPr id="57" name="Oval 56">
            <a:extLst>
              <a:ext uri="{FF2B5EF4-FFF2-40B4-BE49-F238E27FC236}">
                <a16:creationId xmlns:a16="http://schemas.microsoft.com/office/drawing/2014/main" id="{1EB06FA0-FC36-68DD-BA59-F63A5AB401E6}"/>
              </a:ext>
            </a:extLst>
          </p:cNvPr>
          <p:cNvSpPr/>
          <p:nvPr/>
        </p:nvSpPr>
        <p:spPr>
          <a:xfrm>
            <a:off x="5247907" y="5187216"/>
            <a:ext cx="1676870" cy="1639453"/>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975DFBD-7DB9-3A35-70A1-C0EDE328553C}"/>
              </a:ext>
            </a:extLst>
          </p:cNvPr>
          <p:cNvSpPr txBox="1"/>
          <p:nvPr/>
        </p:nvSpPr>
        <p:spPr>
          <a:xfrm>
            <a:off x="5518454" y="6822708"/>
            <a:ext cx="1593692" cy="369332"/>
          </a:xfrm>
          <a:prstGeom prst="rect">
            <a:avLst/>
          </a:prstGeom>
          <a:noFill/>
        </p:spPr>
        <p:txBody>
          <a:bodyPr wrap="square" rtlCol="0">
            <a:spAutoFit/>
          </a:bodyPr>
          <a:lstStyle/>
          <a:p>
            <a:r>
              <a:rPr lang="en-IN" dirty="0"/>
              <a:t>Goal State</a:t>
            </a:r>
          </a:p>
        </p:txBody>
      </p:sp>
      <p:sp>
        <p:nvSpPr>
          <p:cNvPr id="3" name="TextBox 2">
            <a:extLst>
              <a:ext uri="{FF2B5EF4-FFF2-40B4-BE49-F238E27FC236}">
                <a16:creationId xmlns:a16="http://schemas.microsoft.com/office/drawing/2014/main" id="{470D7D27-8DCC-23FF-250D-729C67F85ABA}"/>
              </a:ext>
            </a:extLst>
          </p:cNvPr>
          <p:cNvSpPr txBox="1"/>
          <p:nvPr/>
        </p:nvSpPr>
        <p:spPr>
          <a:xfrm>
            <a:off x="10841120" y="22919"/>
            <a:ext cx="1593692" cy="369332"/>
          </a:xfrm>
          <a:prstGeom prst="rect">
            <a:avLst/>
          </a:prstGeom>
          <a:noFill/>
        </p:spPr>
        <p:txBody>
          <a:bodyPr wrap="square" rtlCol="0">
            <a:spAutoFit/>
          </a:bodyPr>
          <a:lstStyle/>
          <a:p>
            <a:r>
              <a:rPr lang="en-IN" dirty="0"/>
              <a:t>Initial State </a:t>
            </a:r>
          </a:p>
        </p:txBody>
      </p:sp>
      <p:sp>
        <p:nvSpPr>
          <p:cNvPr id="5" name="TextBox 4">
            <a:extLst>
              <a:ext uri="{FF2B5EF4-FFF2-40B4-BE49-F238E27FC236}">
                <a16:creationId xmlns:a16="http://schemas.microsoft.com/office/drawing/2014/main" id="{95AEF1C9-D909-5FB6-2448-958B77144550}"/>
              </a:ext>
            </a:extLst>
          </p:cNvPr>
          <p:cNvSpPr txBox="1"/>
          <p:nvPr/>
        </p:nvSpPr>
        <p:spPr>
          <a:xfrm>
            <a:off x="10365957" y="556748"/>
            <a:ext cx="497840" cy="369332"/>
          </a:xfrm>
          <a:prstGeom prst="rect">
            <a:avLst/>
          </a:prstGeom>
          <a:noFill/>
        </p:spPr>
        <p:txBody>
          <a:bodyPr wrap="square" rtlCol="0">
            <a:spAutoFit/>
          </a:bodyPr>
          <a:lstStyle/>
          <a:p>
            <a:r>
              <a:rPr lang="en-IN" dirty="0"/>
              <a:t>1</a:t>
            </a:r>
          </a:p>
        </p:txBody>
      </p:sp>
      <p:sp>
        <p:nvSpPr>
          <p:cNvPr id="6" name="TextBox 5">
            <a:extLst>
              <a:ext uri="{FF2B5EF4-FFF2-40B4-BE49-F238E27FC236}">
                <a16:creationId xmlns:a16="http://schemas.microsoft.com/office/drawing/2014/main" id="{8BE723F0-148B-74C6-F403-112A776C8358}"/>
              </a:ext>
            </a:extLst>
          </p:cNvPr>
          <p:cNvSpPr txBox="1"/>
          <p:nvPr/>
        </p:nvSpPr>
        <p:spPr>
          <a:xfrm>
            <a:off x="7980207" y="2388575"/>
            <a:ext cx="497840" cy="369332"/>
          </a:xfrm>
          <a:prstGeom prst="rect">
            <a:avLst/>
          </a:prstGeom>
          <a:noFill/>
        </p:spPr>
        <p:txBody>
          <a:bodyPr wrap="square" rtlCol="0">
            <a:spAutoFit/>
          </a:bodyPr>
          <a:lstStyle/>
          <a:p>
            <a:r>
              <a:rPr lang="en-IN" dirty="0"/>
              <a:t>2</a:t>
            </a:r>
          </a:p>
        </p:txBody>
      </p:sp>
      <p:sp>
        <p:nvSpPr>
          <p:cNvPr id="7" name="TextBox 6">
            <a:extLst>
              <a:ext uri="{FF2B5EF4-FFF2-40B4-BE49-F238E27FC236}">
                <a16:creationId xmlns:a16="http://schemas.microsoft.com/office/drawing/2014/main" id="{06C8BE74-1779-FBF3-9404-B2067F7648FC}"/>
              </a:ext>
            </a:extLst>
          </p:cNvPr>
          <p:cNvSpPr txBox="1"/>
          <p:nvPr/>
        </p:nvSpPr>
        <p:spPr>
          <a:xfrm>
            <a:off x="6339259" y="4055436"/>
            <a:ext cx="497840" cy="369332"/>
          </a:xfrm>
          <a:prstGeom prst="rect">
            <a:avLst/>
          </a:prstGeom>
          <a:noFill/>
        </p:spPr>
        <p:txBody>
          <a:bodyPr wrap="square" rtlCol="0">
            <a:spAutoFit/>
          </a:bodyPr>
          <a:lstStyle/>
          <a:p>
            <a:r>
              <a:rPr lang="en-IN" dirty="0"/>
              <a:t>3</a:t>
            </a:r>
          </a:p>
        </p:txBody>
      </p:sp>
      <p:sp>
        <p:nvSpPr>
          <p:cNvPr id="8" name="TextBox 7">
            <a:extLst>
              <a:ext uri="{FF2B5EF4-FFF2-40B4-BE49-F238E27FC236}">
                <a16:creationId xmlns:a16="http://schemas.microsoft.com/office/drawing/2014/main" id="{D46D5CAC-954D-D42C-17EB-C9DF381207CA}"/>
              </a:ext>
            </a:extLst>
          </p:cNvPr>
          <p:cNvSpPr txBox="1"/>
          <p:nvPr/>
        </p:nvSpPr>
        <p:spPr>
          <a:xfrm>
            <a:off x="4861548" y="5770621"/>
            <a:ext cx="497840" cy="369332"/>
          </a:xfrm>
          <a:prstGeom prst="rect">
            <a:avLst/>
          </a:prstGeom>
          <a:noFill/>
        </p:spPr>
        <p:txBody>
          <a:bodyPr wrap="square" rtlCol="0">
            <a:spAutoFit/>
          </a:bodyPr>
          <a:lstStyle/>
          <a:p>
            <a:r>
              <a:rPr lang="en-IN" dirty="0"/>
              <a:t>4</a:t>
            </a:r>
          </a:p>
        </p:txBody>
      </p:sp>
      <p:graphicFrame>
        <p:nvGraphicFramePr>
          <p:cNvPr id="9" name="Table 8">
            <a:extLst>
              <a:ext uri="{FF2B5EF4-FFF2-40B4-BE49-F238E27FC236}">
                <a16:creationId xmlns:a16="http://schemas.microsoft.com/office/drawing/2014/main" id="{2A05781F-C8DF-F30F-3606-6A7EFFDF2398}"/>
              </a:ext>
            </a:extLst>
          </p:cNvPr>
          <p:cNvGraphicFramePr>
            <a:graphicFrameLocks noGrp="1"/>
          </p:cNvGraphicFramePr>
          <p:nvPr/>
        </p:nvGraphicFramePr>
        <p:xfrm>
          <a:off x="2024710" y="2757907"/>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4487">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9" name="Table 28">
            <a:extLst>
              <a:ext uri="{FF2B5EF4-FFF2-40B4-BE49-F238E27FC236}">
                <a16:creationId xmlns:a16="http://schemas.microsoft.com/office/drawing/2014/main" id="{3FF3EAE5-9969-944C-CE26-D235F389ED52}"/>
              </a:ext>
            </a:extLst>
          </p:cNvPr>
          <p:cNvGraphicFramePr>
            <a:graphicFrameLocks noGrp="1"/>
          </p:cNvGraphicFramePr>
          <p:nvPr/>
        </p:nvGraphicFramePr>
        <p:xfrm>
          <a:off x="2049571" y="4953682"/>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sp>
        <p:nvSpPr>
          <p:cNvPr id="33" name="TextBox 32">
            <a:extLst>
              <a:ext uri="{FF2B5EF4-FFF2-40B4-BE49-F238E27FC236}">
                <a16:creationId xmlns:a16="http://schemas.microsoft.com/office/drawing/2014/main" id="{BAC1C1F7-CC54-4DB3-2FFF-F98CCE478DC6}"/>
              </a:ext>
            </a:extLst>
          </p:cNvPr>
          <p:cNvSpPr txBox="1"/>
          <p:nvPr/>
        </p:nvSpPr>
        <p:spPr>
          <a:xfrm>
            <a:off x="1887999" y="2318657"/>
            <a:ext cx="1570402" cy="400110"/>
          </a:xfrm>
          <a:prstGeom prst="rect">
            <a:avLst/>
          </a:prstGeom>
          <a:noFill/>
        </p:spPr>
        <p:txBody>
          <a:bodyPr wrap="square" rtlCol="0">
            <a:spAutoFit/>
          </a:bodyPr>
          <a:lstStyle/>
          <a:p>
            <a:pPr algn="ctr"/>
            <a:r>
              <a:rPr lang="en-US" sz="2000" b="1" dirty="0">
                <a:solidFill>
                  <a:schemeClr val="tx2"/>
                </a:solidFill>
                <a:latin typeface="Barlow Bold" panose="020B0604020202020204" charset="0"/>
              </a:rPr>
              <a:t>Initial State</a:t>
            </a:r>
            <a:endParaRPr lang="en-IN" sz="2000" b="1" dirty="0">
              <a:solidFill>
                <a:schemeClr val="tx2"/>
              </a:solidFill>
              <a:latin typeface="Barlow Bold" panose="020B0604020202020204" charset="0"/>
            </a:endParaRPr>
          </a:p>
        </p:txBody>
      </p:sp>
      <p:sp>
        <p:nvSpPr>
          <p:cNvPr id="36" name="TextBox 35">
            <a:extLst>
              <a:ext uri="{FF2B5EF4-FFF2-40B4-BE49-F238E27FC236}">
                <a16:creationId xmlns:a16="http://schemas.microsoft.com/office/drawing/2014/main" id="{F9904300-5173-9D47-6CDA-10CB359610EA}"/>
              </a:ext>
            </a:extLst>
          </p:cNvPr>
          <p:cNvSpPr txBox="1"/>
          <p:nvPr/>
        </p:nvSpPr>
        <p:spPr>
          <a:xfrm>
            <a:off x="1912338" y="4582321"/>
            <a:ext cx="1570402" cy="400110"/>
          </a:xfrm>
          <a:prstGeom prst="rect">
            <a:avLst/>
          </a:prstGeom>
          <a:noFill/>
        </p:spPr>
        <p:txBody>
          <a:bodyPr wrap="square" rtlCol="0">
            <a:spAutoFit/>
          </a:bodyPr>
          <a:lstStyle/>
          <a:p>
            <a:pPr algn="ctr"/>
            <a:r>
              <a:rPr lang="en-US" sz="2000" b="1" dirty="0">
                <a:solidFill>
                  <a:schemeClr val="tx2"/>
                </a:solidFill>
                <a:latin typeface="Barlow Bold" panose="020B0604020202020204" charset="0"/>
              </a:rPr>
              <a:t>Final State</a:t>
            </a:r>
            <a:endParaRPr lang="en-IN" sz="2000" b="1" dirty="0">
              <a:solidFill>
                <a:schemeClr val="tx2"/>
              </a:solidFill>
              <a:latin typeface="Barlow Bold" panose="020B0604020202020204" charset="0"/>
            </a:endParaRPr>
          </a:p>
        </p:txBody>
      </p:sp>
      <p:cxnSp>
        <p:nvCxnSpPr>
          <p:cNvPr id="40" name="Straight Connector 39">
            <a:extLst>
              <a:ext uri="{FF2B5EF4-FFF2-40B4-BE49-F238E27FC236}">
                <a16:creationId xmlns:a16="http://schemas.microsoft.com/office/drawing/2014/main" id="{1A7A8AE1-29DE-FDBD-F401-AC1B644D57F8}"/>
              </a:ext>
            </a:extLst>
          </p:cNvPr>
          <p:cNvCxnSpPr>
            <a:cxnSpLocks/>
          </p:cNvCxnSpPr>
          <p:nvPr/>
        </p:nvCxnSpPr>
        <p:spPr>
          <a:xfrm>
            <a:off x="4593515" y="1870936"/>
            <a:ext cx="0" cy="5870452"/>
          </a:xfrm>
          <a:prstGeom prst="line">
            <a:avLst/>
          </a:prstGeom>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5EA94115-0EF5-5628-5488-D7EBD297E013}"/>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5558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3">
            <a:extLst>
              <a:ext uri="{FF2B5EF4-FFF2-40B4-BE49-F238E27FC236}">
                <a16:creationId xmlns:a16="http://schemas.microsoft.com/office/drawing/2014/main" id="{B819776B-228F-3378-E564-870B565E96E9}"/>
              </a:ext>
            </a:extLst>
          </p:cNvPr>
          <p:cNvSpPr/>
          <p:nvPr/>
        </p:nvSpPr>
        <p:spPr>
          <a:xfrm>
            <a:off x="0" y="1"/>
            <a:ext cx="14630397" cy="1066800"/>
          </a:xfrm>
          <a:custGeom>
            <a:avLst/>
            <a:gdLst/>
            <a:ahLst/>
            <a:cxnLst/>
            <a:rect l="l" t="t" r="r" b="b"/>
            <a:pathLst>
              <a:path w="4816592" h="616426">
                <a:moveTo>
                  <a:pt x="0" y="0"/>
                </a:moveTo>
                <a:lnTo>
                  <a:pt x="4816592" y="0"/>
                </a:lnTo>
                <a:lnTo>
                  <a:pt x="4816592" y="616426"/>
                </a:lnTo>
                <a:lnTo>
                  <a:pt x="0" y="616426"/>
                </a:lnTo>
                <a:close/>
              </a:path>
            </a:pathLst>
          </a:custGeom>
          <a:solidFill>
            <a:schemeClr val="tx2"/>
          </a:solidFill>
        </p:spPr>
      </p:sp>
      <p:sp>
        <p:nvSpPr>
          <p:cNvPr id="14" name="TextBox 4">
            <a:extLst>
              <a:ext uri="{FF2B5EF4-FFF2-40B4-BE49-F238E27FC236}">
                <a16:creationId xmlns:a16="http://schemas.microsoft.com/office/drawing/2014/main" id="{FFD6AB2F-310A-76FD-2056-7C8BDA06B9DE}"/>
              </a:ext>
            </a:extLst>
          </p:cNvPr>
          <p:cNvSpPr txBox="1"/>
          <p:nvPr/>
        </p:nvSpPr>
        <p:spPr>
          <a:xfrm>
            <a:off x="0" y="-98904"/>
            <a:ext cx="14630400" cy="1165705"/>
          </a:xfrm>
          <a:prstGeom prst="rect">
            <a:avLst/>
          </a:prstGeom>
        </p:spPr>
        <p:txBody>
          <a:bodyPr lIns="40640" tIns="40640" rIns="40640" bIns="40640" rtlCol="0" anchor="ctr"/>
          <a:lstStyle/>
          <a:p>
            <a:pPr algn="ctr">
              <a:lnSpc>
                <a:spcPts val="2911"/>
              </a:lnSpc>
            </a:pPr>
            <a:endParaRPr sz="1440"/>
          </a:p>
        </p:txBody>
      </p:sp>
      <p:pic>
        <p:nvPicPr>
          <p:cNvPr id="12" name="Picture 25">
            <a:extLst>
              <a:ext uri="{FF2B5EF4-FFF2-40B4-BE49-F238E27FC236}">
                <a16:creationId xmlns:a16="http://schemas.microsoft.com/office/drawing/2014/main" id="{F7016CB9-9451-DC90-DE2D-30D471C1F05E}"/>
              </a:ext>
            </a:extLst>
          </p:cNvPr>
          <p:cNvPicPr>
            <a:picLocks noChangeAspect="1"/>
          </p:cNvPicPr>
          <p:nvPr/>
        </p:nvPicPr>
        <p:blipFill>
          <a:blip r:embed="rId2">
            <a:alphaModFix amt="14000"/>
          </a:blip>
          <a:srcRect t="45734" b="45734"/>
          <a:stretch>
            <a:fillRect/>
          </a:stretch>
        </p:blipFill>
        <p:spPr>
          <a:xfrm>
            <a:off x="-3" y="62818"/>
            <a:ext cx="14508480" cy="1066800"/>
          </a:xfrm>
          <a:prstGeom prst="rect">
            <a:avLst/>
          </a:prstGeom>
        </p:spPr>
      </p:pic>
      <p:sp>
        <p:nvSpPr>
          <p:cNvPr id="15" name="TextBox 9">
            <a:extLst>
              <a:ext uri="{FF2B5EF4-FFF2-40B4-BE49-F238E27FC236}">
                <a16:creationId xmlns:a16="http://schemas.microsoft.com/office/drawing/2014/main" id="{8C57BC84-DDFE-E4A5-21D0-483D3DD671E8}"/>
              </a:ext>
            </a:extLst>
          </p:cNvPr>
          <p:cNvSpPr txBox="1"/>
          <p:nvPr/>
        </p:nvSpPr>
        <p:spPr>
          <a:xfrm>
            <a:off x="2526359" y="75609"/>
            <a:ext cx="9577678" cy="865558"/>
          </a:xfrm>
          <a:prstGeom prst="rect">
            <a:avLst/>
          </a:prstGeom>
        </p:spPr>
        <p:txBody>
          <a:bodyPr wrap="square" lIns="0" tIns="0" rIns="0" bIns="0" rtlCol="0" anchor="t">
            <a:spAutoFit/>
          </a:bodyPr>
          <a:lstStyle/>
          <a:p>
            <a:pPr algn="ctr">
              <a:lnSpc>
                <a:spcPts val="7279"/>
              </a:lnSpc>
            </a:pPr>
            <a:r>
              <a:rPr lang="en-US" sz="5599" b="1" dirty="0">
                <a:solidFill>
                  <a:srgbClr val="FFFFFF"/>
                </a:solidFill>
                <a:latin typeface="Arial Rounded MT Bold" panose="020F0704030504030204" pitchFamily="34" charset="0"/>
                <a:ea typeface="Klein Bold"/>
                <a:cs typeface="Klein Bold"/>
                <a:sym typeface="Klein Bold"/>
              </a:rPr>
              <a:t>BFS vs DFS </a:t>
            </a: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511FCF2-06F0-D8DF-36DC-CC9EDABEEF27}"/>
                  </a:ext>
                </a:extLst>
              </p:cNvPr>
              <p:cNvGraphicFramePr>
                <a:graphicFrameLocks noGrp="1"/>
              </p:cNvGraphicFramePr>
              <p:nvPr>
                <p:extLst>
                  <p:ext uri="{D42A27DB-BD31-4B8C-83A1-F6EECF244321}">
                    <p14:modId xmlns:p14="http://schemas.microsoft.com/office/powerpoint/2010/main" val="3917857575"/>
                  </p:ext>
                </p:extLst>
              </p:nvPr>
            </p:nvGraphicFramePr>
            <p:xfrm>
              <a:off x="1097280" y="1371600"/>
              <a:ext cx="12557760" cy="6416040"/>
            </p:xfrm>
            <a:graphic>
              <a:graphicData uri="http://schemas.openxmlformats.org/drawingml/2006/table">
                <a:tbl>
                  <a:tblPr firstRow="1" bandRow="1">
                    <a:tableStyleId>{3B4B98B0-60AC-42C2-AFA5-B58CD77FA1E5}</a:tableStyleId>
                  </a:tblPr>
                  <a:tblGrid>
                    <a:gridCol w="1990028">
                      <a:extLst>
                        <a:ext uri="{9D8B030D-6E8A-4147-A177-3AD203B41FA5}">
                          <a16:colId xmlns:a16="http://schemas.microsoft.com/office/drawing/2014/main" val="3697213567"/>
                        </a:ext>
                      </a:extLst>
                    </a:gridCol>
                    <a:gridCol w="5203252">
                      <a:extLst>
                        <a:ext uri="{9D8B030D-6E8A-4147-A177-3AD203B41FA5}">
                          <a16:colId xmlns:a16="http://schemas.microsoft.com/office/drawing/2014/main" val="3623716474"/>
                        </a:ext>
                      </a:extLst>
                    </a:gridCol>
                    <a:gridCol w="5364480">
                      <a:extLst>
                        <a:ext uri="{9D8B030D-6E8A-4147-A177-3AD203B41FA5}">
                          <a16:colId xmlns:a16="http://schemas.microsoft.com/office/drawing/2014/main" val="3464120147"/>
                        </a:ext>
                      </a:extLst>
                    </a:gridCol>
                  </a:tblGrid>
                  <a:tr h="512064">
                    <a:tc>
                      <a:txBody>
                        <a:bodyPr/>
                        <a:lstStyle/>
                        <a:p>
                          <a:endParaRPr lang="en-IN" sz="14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2900" dirty="0">
                              <a:solidFill>
                                <a:schemeClr val="tx2"/>
                              </a:solidFill>
                            </a:rPr>
                            <a:t>BFS</a:t>
                          </a:r>
                          <a:endParaRPr lang="en-IN" sz="2900" dirty="0">
                            <a:solidFill>
                              <a:schemeClr val="tx2"/>
                            </a:solidFill>
                          </a:endParaRP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2900" dirty="0">
                              <a:solidFill>
                                <a:schemeClr val="tx2"/>
                              </a:solidFill>
                            </a:rPr>
                            <a:t>DFS</a:t>
                          </a:r>
                          <a:endParaRPr lang="en-IN" sz="2900" dirty="0">
                            <a:solidFill>
                              <a:schemeClr val="tx2"/>
                            </a:solidFill>
                          </a:endParaRP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849772930"/>
                      </a:ext>
                    </a:extLst>
                  </a:tr>
                  <a:tr h="1097280">
                    <a:tc>
                      <a:txBody>
                        <a:bodyPr/>
                        <a:lstStyle/>
                        <a:p>
                          <a:pPr algn="ctr"/>
                          <a:r>
                            <a:rPr lang="en-US" sz="2200" dirty="0"/>
                            <a:t>Search Strategy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Explores all nodes at the current depth level before moving to the next level (level-order traversal).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Explores as far as possible along a branch before backtracking (depth-wise traversal).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3892846233"/>
                      </a:ext>
                    </a:extLst>
                  </a:tr>
                  <a:tr h="1097280">
                    <a:tc>
                      <a:txBody>
                        <a:bodyPr/>
                        <a:lstStyle/>
                        <a:p>
                          <a:pPr algn="ctr"/>
                          <a:r>
                            <a:rPr lang="en-US" sz="2200" dirty="0"/>
                            <a:t>Completeness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Guaranteed to find a solution if one exists (since it explores all possibilities level by level).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Not guaranteed to find a solution (may get stuck in an infinite loop without proper checks).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94343420"/>
                      </a:ext>
                    </a:extLst>
                  </a:tr>
                  <a:tr h="1097280">
                    <a:tc>
                      <a:txBody>
                        <a:bodyPr/>
                        <a:lstStyle/>
                        <a:p>
                          <a:pPr algn="ctr"/>
                          <a:r>
                            <a:rPr lang="en-US" sz="2200" dirty="0"/>
                            <a:t>Optimality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Guaranteed to find the shortest path solution (least moves) when all actions have equal cost.</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Not guaranteed to find the optimal solution (may find a suboptimal solution first).</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914236551"/>
                      </a:ext>
                    </a:extLst>
                  </a:tr>
                  <a:tr h="755904">
                    <a:tc>
                      <a:txBody>
                        <a:bodyPr/>
                        <a:lstStyle/>
                        <a:p>
                          <a:pPr algn="ctr"/>
                          <a:r>
                            <a:rPr lang="en-US" sz="2200" dirty="0"/>
                            <a:t>Time Complexity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O(</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𝑏</m:t>
                                  </m:r>
                                </m:e>
                                <m:sup>
                                  <m:r>
                                    <a:rPr lang="en-US" sz="2200" b="0" i="1" smtClean="0">
                                      <a:latin typeface="Cambria Math" panose="02040503050406030204" pitchFamily="18" charset="0"/>
                                    </a:rPr>
                                    <m:t>𝑑</m:t>
                                  </m:r>
                                </m:sup>
                              </m:sSup>
                            </m:oMath>
                          </a14:m>
                          <a:r>
                            <a:rPr lang="en-US" sz="2200" dirty="0"/>
                            <a:t>) — slow for deep solutions.</a:t>
                          </a:r>
                        </a:p>
                      </a:txBody>
                      <a:tcPr marL="73152" marR="73152" marT="36576" marB="36576"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O(</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𝑏</m:t>
                                  </m:r>
                                </m:e>
                                <m:sup>
                                  <m:r>
                                    <a:rPr lang="en-US" sz="2200" b="0" i="1" smtClean="0">
                                      <a:latin typeface="Cambria Math" panose="02040503050406030204" pitchFamily="18" charset="0"/>
                                    </a:rPr>
                                    <m:t>𝑚</m:t>
                                  </m:r>
                                </m:sup>
                              </m:sSup>
                              <m:r>
                                <a:rPr lang="en-US" sz="2200" b="0" i="1" smtClean="0">
                                  <a:latin typeface="Cambria Math" panose="02040503050406030204" pitchFamily="18" charset="0"/>
                                </a:rPr>
                                <m:t>)</m:t>
                              </m:r>
                            </m:oMath>
                          </a14:m>
                          <a:r>
                            <a:rPr lang="en-US" sz="2200" dirty="0"/>
                            <a:t> — can be faster for shallow solutions, but inefficient for deep ones.</a:t>
                          </a:r>
                        </a:p>
                      </a:txBody>
                      <a:tcPr marL="73152" marR="73152" marT="36576" marB="36576"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4106513"/>
                      </a:ext>
                    </a:extLst>
                  </a:tr>
                  <a:tr h="755904">
                    <a:tc>
                      <a:txBody>
                        <a:bodyPr/>
                        <a:lstStyle/>
                        <a:p>
                          <a:pPr algn="ctr"/>
                          <a:r>
                            <a:rPr lang="en-US" sz="2200" dirty="0"/>
                            <a:t>Space Complexity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O(</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𝑏</m:t>
                                  </m:r>
                                </m:e>
                                <m:sup>
                                  <m:r>
                                    <a:rPr lang="en-US" sz="2200" b="0" i="1" smtClean="0">
                                      <a:latin typeface="Cambria Math" panose="02040503050406030204" pitchFamily="18" charset="0"/>
                                    </a:rPr>
                                    <m:t>𝑑</m:t>
                                  </m:r>
                                </m:sup>
                              </m:sSup>
                            </m:oMath>
                          </a14:m>
                          <a:r>
                            <a:rPr lang="en-US" sz="2200" dirty="0"/>
                            <a:t>) — high</a:t>
                          </a:r>
                          <a:r>
                            <a:rPr lang="en-US" sz="2200" baseline="0" dirty="0"/>
                            <a:t> memory usage</a:t>
                          </a:r>
                          <a:endParaRPr lang="en-US"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O(</a:t>
                          </a:r>
                          <a:r>
                            <a:rPr lang="en-US" sz="2200" dirty="0" err="1"/>
                            <a:t>b.m</a:t>
                          </a:r>
                          <a:r>
                            <a:rPr lang="en-US" sz="2200" dirty="0"/>
                            <a:t>) – uses low memory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2289250358"/>
                      </a:ext>
                    </a:extLst>
                  </a:tr>
                  <a:tr h="1097280">
                    <a:tc>
                      <a:txBody>
                        <a:bodyPr/>
                        <a:lstStyle/>
                        <a:p>
                          <a:pPr algn="ctr"/>
                          <a:r>
                            <a:rPr lang="en-IN" sz="2200" dirty="0"/>
                            <a:t>Practicality for 8-Puzzle</a:t>
                          </a: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More practical for the 8-puzzle due to its completeness and optimality guarantees. However, memory usage is a concern.</a:t>
                          </a: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2200" dirty="0"/>
                            <a:t>Not practical for the 8-puzzle unless heavily optimized, due to risks of deep recursion and suboptimal solutions.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36677950"/>
                      </a:ext>
                    </a:extLst>
                  </a:tr>
                </a:tbl>
              </a:graphicData>
            </a:graphic>
          </p:graphicFrame>
        </mc:Choice>
        <mc:Fallback xmlns="">
          <p:graphicFrame>
            <p:nvGraphicFramePr>
              <p:cNvPr id="18" name="Table 17">
                <a:extLst>
                  <a:ext uri="{FF2B5EF4-FFF2-40B4-BE49-F238E27FC236}">
                    <a16:creationId xmlns:a16="http://schemas.microsoft.com/office/drawing/2014/main" id="{0511FCF2-06F0-D8DF-36DC-CC9EDABEEF27}"/>
                  </a:ext>
                </a:extLst>
              </p:cNvPr>
              <p:cNvGraphicFramePr>
                <a:graphicFrameLocks noGrp="1"/>
              </p:cNvGraphicFramePr>
              <p:nvPr>
                <p:extLst>
                  <p:ext uri="{D42A27DB-BD31-4B8C-83A1-F6EECF244321}">
                    <p14:modId xmlns:p14="http://schemas.microsoft.com/office/powerpoint/2010/main" val="3917857575"/>
                  </p:ext>
                </p:extLst>
              </p:nvPr>
            </p:nvGraphicFramePr>
            <p:xfrm>
              <a:off x="1097280" y="1371600"/>
              <a:ext cx="12557760" cy="6416040"/>
            </p:xfrm>
            <a:graphic>
              <a:graphicData uri="http://schemas.openxmlformats.org/drawingml/2006/table">
                <a:tbl>
                  <a:tblPr firstRow="1" bandRow="1">
                    <a:tableStyleId>{3B4B98B0-60AC-42C2-AFA5-B58CD77FA1E5}</a:tableStyleId>
                  </a:tblPr>
                  <a:tblGrid>
                    <a:gridCol w="1990028">
                      <a:extLst>
                        <a:ext uri="{9D8B030D-6E8A-4147-A177-3AD203B41FA5}">
                          <a16:colId xmlns:a16="http://schemas.microsoft.com/office/drawing/2014/main" val="3697213567"/>
                        </a:ext>
                      </a:extLst>
                    </a:gridCol>
                    <a:gridCol w="5203252">
                      <a:extLst>
                        <a:ext uri="{9D8B030D-6E8A-4147-A177-3AD203B41FA5}">
                          <a16:colId xmlns:a16="http://schemas.microsoft.com/office/drawing/2014/main" val="3623716474"/>
                        </a:ext>
                      </a:extLst>
                    </a:gridCol>
                    <a:gridCol w="5364480">
                      <a:extLst>
                        <a:ext uri="{9D8B030D-6E8A-4147-A177-3AD203B41FA5}">
                          <a16:colId xmlns:a16="http://schemas.microsoft.com/office/drawing/2014/main" val="3464120147"/>
                        </a:ext>
                      </a:extLst>
                    </a:gridCol>
                  </a:tblGrid>
                  <a:tr h="515112">
                    <a:tc>
                      <a:txBody>
                        <a:bodyPr/>
                        <a:lstStyle/>
                        <a:p>
                          <a:endParaRPr lang="en-IN" sz="14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2900" dirty="0">
                              <a:solidFill>
                                <a:schemeClr val="tx2"/>
                              </a:solidFill>
                            </a:rPr>
                            <a:t>BFS</a:t>
                          </a:r>
                          <a:endParaRPr lang="en-IN" sz="2900" dirty="0">
                            <a:solidFill>
                              <a:schemeClr val="tx2"/>
                            </a:solidFill>
                          </a:endParaRP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2900" dirty="0">
                              <a:solidFill>
                                <a:schemeClr val="tx2"/>
                              </a:solidFill>
                            </a:rPr>
                            <a:t>DFS</a:t>
                          </a:r>
                          <a:endParaRPr lang="en-IN" sz="2900" dirty="0">
                            <a:solidFill>
                              <a:schemeClr val="tx2"/>
                            </a:solidFill>
                          </a:endParaRP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849772930"/>
                      </a:ext>
                    </a:extLst>
                  </a:tr>
                  <a:tr h="1097280">
                    <a:tc>
                      <a:txBody>
                        <a:bodyPr/>
                        <a:lstStyle/>
                        <a:p>
                          <a:pPr algn="ctr"/>
                          <a:r>
                            <a:rPr lang="en-US" sz="2200" dirty="0"/>
                            <a:t>Search Strategy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Explores all nodes at the current depth level before moving to the next level (level-order traversal).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Explores as far as possible along a branch before backtracking (depth-wise traversal).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3892846233"/>
                      </a:ext>
                    </a:extLst>
                  </a:tr>
                  <a:tr h="1097280">
                    <a:tc>
                      <a:txBody>
                        <a:bodyPr/>
                        <a:lstStyle/>
                        <a:p>
                          <a:pPr algn="ctr"/>
                          <a:r>
                            <a:rPr lang="en-US" sz="2200" dirty="0"/>
                            <a:t>Completeness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Guaranteed to find a solution if one exists (since it explores all possibilities level by level).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Not guaranteed to find a solution (may get stuck in an infinite loop without proper checks).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94343420"/>
                      </a:ext>
                    </a:extLst>
                  </a:tr>
                  <a:tr h="1097280">
                    <a:tc>
                      <a:txBody>
                        <a:bodyPr/>
                        <a:lstStyle/>
                        <a:p>
                          <a:pPr algn="ctr"/>
                          <a:r>
                            <a:rPr lang="en-US" sz="2200" dirty="0"/>
                            <a:t>Optimality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Guaranteed to find the shortest path solution (least moves) when all actions have equal cost.</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Not guaranteed to find the optimal solution (may find a suboptimal solution first).</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914236551"/>
                      </a:ext>
                    </a:extLst>
                  </a:tr>
                  <a:tr h="755904">
                    <a:tc>
                      <a:txBody>
                        <a:bodyPr/>
                        <a:lstStyle/>
                        <a:p>
                          <a:pPr algn="ctr"/>
                          <a:r>
                            <a:rPr lang="en-US" sz="2200" dirty="0"/>
                            <a:t>Time Complexity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marL="73152" marR="73152" marT="36576" marB="36576"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38407" t="-512903" r="-103396" b="-259677"/>
                          </a:stretch>
                        </a:blipFill>
                      </a:tcPr>
                    </a:tc>
                    <a:tc>
                      <a:txBody>
                        <a:bodyPr/>
                        <a:lstStyle/>
                        <a:p>
                          <a:endParaRPr lang="en-US"/>
                        </a:p>
                      </a:txBody>
                      <a:tcPr marL="73152" marR="73152" marT="36576" marB="36576"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134318" t="-512903" r="-341" b="-259677"/>
                          </a:stretch>
                        </a:blipFill>
                      </a:tcPr>
                    </a:tc>
                    <a:extLst>
                      <a:ext uri="{0D108BD9-81ED-4DB2-BD59-A6C34878D82A}">
                        <a16:rowId xmlns:a16="http://schemas.microsoft.com/office/drawing/2014/main" val="314106513"/>
                      </a:ext>
                    </a:extLst>
                  </a:tr>
                  <a:tr h="755904">
                    <a:tc>
                      <a:txBody>
                        <a:bodyPr/>
                        <a:lstStyle/>
                        <a:p>
                          <a:pPr algn="ctr"/>
                          <a:r>
                            <a:rPr lang="en-US" sz="2200" dirty="0"/>
                            <a:t>Space Complexity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endParaRPr lang="en-US"/>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38407" t="-612903" r="-103396" b="-159677"/>
                          </a:stretch>
                        </a:blipFill>
                      </a:tcPr>
                    </a:tc>
                    <a:tc>
                      <a:txBody>
                        <a:bodyPr/>
                        <a:lstStyle/>
                        <a:p>
                          <a:r>
                            <a:rPr lang="en-US" sz="2200" dirty="0"/>
                            <a:t>O(</a:t>
                          </a:r>
                          <a:r>
                            <a:rPr lang="en-US" sz="2200" dirty="0" err="1"/>
                            <a:t>b.m</a:t>
                          </a:r>
                          <a:r>
                            <a:rPr lang="en-US" sz="2200" dirty="0"/>
                            <a:t>) – uses low memory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2289250358"/>
                      </a:ext>
                    </a:extLst>
                  </a:tr>
                  <a:tr h="1097280">
                    <a:tc>
                      <a:txBody>
                        <a:bodyPr/>
                        <a:lstStyle/>
                        <a:p>
                          <a:pPr algn="ctr"/>
                          <a:r>
                            <a:rPr lang="en-IN" sz="2200" dirty="0"/>
                            <a:t>Practicality for 8-Puzzle</a:t>
                          </a: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More practical for the 8-puzzle due to its completeness and optimality guarantees. However, memory usage is a concern.</a:t>
                          </a: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2200" dirty="0"/>
                            <a:t>Not practical for the 8-puzzle unless heavily optimized, due to risks of deep recursion and suboptimal solutions.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36677950"/>
                      </a:ext>
                    </a:extLst>
                  </a:tr>
                </a:tbl>
              </a:graphicData>
            </a:graphic>
          </p:graphicFrame>
        </mc:Fallback>
      </mc:AlternateContent>
    </p:spTree>
    <p:extLst>
      <p:ext uri="{BB962C8B-B14F-4D97-AF65-F5344CB8AC3E}">
        <p14:creationId xmlns:p14="http://schemas.microsoft.com/office/powerpoint/2010/main" val="25603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1045" y="601623"/>
            <a:ext cx="5945981" cy="661630"/>
          </a:xfrm>
          <a:prstGeom prst="rect">
            <a:avLst/>
          </a:prstGeom>
          <a:noFill/>
          <a:ln/>
        </p:spPr>
        <p:txBody>
          <a:bodyPr wrap="none" lIns="0" tIns="0" rIns="0" bIns="0" rtlCol="0" anchor="t"/>
          <a:lstStyle/>
          <a:p>
            <a:pPr marL="0" indent="0">
              <a:lnSpc>
                <a:spcPts val="5200"/>
              </a:lnSpc>
              <a:buNone/>
            </a:pPr>
            <a:r>
              <a:rPr lang="en-US" sz="4150" dirty="0">
                <a:solidFill>
                  <a:schemeClr val="tx2"/>
                </a:solidFill>
                <a:latin typeface="Arial Rounded MT Bold" panose="020F0704030504030204" pitchFamily="34" charset="0"/>
                <a:ea typeface="Tomorrow" pitchFamily="34" charset="-122"/>
                <a:cs typeface="Tomorrow" pitchFamily="34" charset="-120"/>
              </a:rPr>
              <a:t>Real - life Applications</a:t>
            </a:r>
            <a:endParaRPr lang="en-US" sz="4150" dirty="0">
              <a:solidFill>
                <a:schemeClr val="tx2"/>
              </a:solidFill>
              <a:latin typeface="Arial Rounded MT Bold" panose="020F0704030504030204" pitchFamily="34" charset="0"/>
            </a:endParaRPr>
          </a:p>
        </p:txBody>
      </p:sp>
      <p:sp>
        <p:nvSpPr>
          <p:cNvPr id="3" name="Text 1"/>
          <p:cNvSpPr/>
          <p:nvPr/>
        </p:nvSpPr>
        <p:spPr>
          <a:xfrm>
            <a:off x="741045" y="1686639"/>
            <a:ext cx="13148310" cy="677228"/>
          </a:xfrm>
          <a:prstGeom prst="rect">
            <a:avLst/>
          </a:prstGeom>
          <a:noFill/>
          <a:ln/>
        </p:spPr>
        <p:txBody>
          <a:bodyPr wrap="square" lIns="0" tIns="0" rIns="0" bIns="0" rtlCol="0" anchor="t"/>
          <a:lstStyle/>
          <a:p>
            <a:pPr marL="0" indent="0" algn="just">
              <a:lnSpc>
                <a:spcPts val="2650"/>
              </a:lnSpc>
              <a:buNone/>
            </a:pPr>
            <a:r>
              <a:rPr lang="en-US" sz="2000" dirty="0">
                <a:latin typeface="Times New Roman" panose="02020603050405020304" pitchFamily="18" charset="0"/>
                <a:ea typeface="Tomorrow" pitchFamily="34" charset="-122"/>
                <a:cs typeface="Times New Roman" panose="02020603050405020304" pitchFamily="18" charset="0"/>
              </a:rPr>
              <a:t>The 8-puzzle problem has applications in robotics, logistics, and resource allocation. Finding efficient paths for robots, optimizing warehouse layouts, and scheduling tasks are all related to this problem.</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41045" y="2601992"/>
            <a:ext cx="6415326" cy="3964900"/>
          </a:xfrm>
          <a:prstGeom prst="rect">
            <a:avLst/>
          </a:prstGeom>
        </p:spPr>
      </p:pic>
      <p:sp>
        <p:nvSpPr>
          <p:cNvPr id="5" name="Text 2"/>
          <p:cNvSpPr/>
          <p:nvPr/>
        </p:nvSpPr>
        <p:spPr>
          <a:xfrm>
            <a:off x="741045" y="6831449"/>
            <a:ext cx="2646640" cy="330756"/>
          </a:xfrm>
          <a:prstGeom prst="rect">
            <a:avLst/>
          </a:prstGeom>
          <a:noFill/>
          <a:ln/>
        </p:spPr>
        <p:txBody>
          <a:bodyPr wrap="none" lIns="0" tIns="0" rIns="0" bIns="0" rtlCol="0" anchor="t"/>
          <a:lstStyle/>
          <a:p>
            <a:pPr marL="0" indent="0" algn="l">
              <a:lnSpc>
                <a:spcPts val="2600"/>
              </a:lnSpc>
              <a:buNone/>
            </a:pPr>
            <a:r>
              <a:rPr lang="en-US" sz="2200" b="1" dirty="0">
                <a:latin typeface="Times New Roman" panose="02020603050405020304" pitchFamily="18" charset="0"/>
                <a:ea typeface="Tomorrow" pitchFamily="34" charset="-122"/>
                <a:cs typeface="Times New Roman" panose="02020603050405020304" pitchFamily="18" charset="0"/>
              </a:rPr>
              <a:t>Route Optimization</a:t>
            </a:r>
            <a:endParaRPr lang="en-US" sz="2200" b="1" dirty="0">
              <a:latin typeface="Times New Roman" panose="02020603050405020304" pitchFamily="18" charset="0"/>
              <a:cs typeface="Times New Roman" panose="02020603050405020304" pitchFamily="18" charset="0"/>
            </a:endParaRPr>
          </a:p>
        </p:txBody>
      </p:sp>
      <p:sp>
        <p:nvSpPr>
          <p:cNvPr id="6" name="Text 3"/>
          <p:cNvSpPr/>
          <p:nvPr/>
        </p:nvSpPr>
        <p:spPr>
          <a:xfrm>
            <a:off x="741045" y="7289125"/>
            <a:ext cx="6415326" cy="338614"/>
          </a:xfrm>
          <a:prstGeom prst="rect">
            <a:avLst/>
          </a:prstGeom>
          <a:noFill/>
          <a:ln/>
        </p:spPr>
        <p:txBody>
          <a:bodyPr wrap="none" lIns="0" tIns="0" rIns="0" bIns="0" rtlCol="0" anchor="t"/>
          <a:lstStyle/>
          <a:p>
            <a:pPr marL="0" indent="0" algn="l">
              <a:lnSpc>
                <a:spcPts val="2650"/>
              </a:lnSpc>
              <a:buNone/>
            </a:pPr>
            <a:r>
              <a:rPr lang="en-US" sz="2000" dirty="0">
                <a:latin typeface="Times New Roman" panose="02020603050405020304" pitchFamily="18" charset="0"/>
                <a:ea typeface="Tomorrow" pitchFamily="34" charset="-122"/>
                <a:cs typeface="Times New Roman" panose="02020603050405020304" pitchFamily="18" charset="0"/>
              </a:rPr>
              <a:t>Finding the most efficient routes for delivery vehicles.</a:t>
            </a:r>
            <a:endParaRPr lang="en-US" sz="20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473910" y="2601992"/>
            <a:ext cx="6415445" cy="3965019"/>
          </a:xfrm>
          <a:prstGeom prst="rect">
            <a:avLst/>
          </a:prstGeom>
        </p:spPr>
      </p:pic>
      <p:sp>
        <p:nvSpPr>
          <p:cNvPr id="8" name="Text 4"/>
          <p:cNvSpPr/>
          <p:nvPr/>
        </p:nvSpPr>
        <p:spPr>
          <a:xfrm>
            <a:off x="7473910" y="6831568"/>
            <a:ext cx="2646640" cy="330756"/>
          </a:xfrm>
          <a:prstGeom prst="rect">
            <a:avLst/>
          </a:prstGeom>
          <a:noFill/>
          <a:ln/>
        </p:spPr>
        <p:txBody>
          <a:bodyPr wrap="none" lIns="0" tIns="0" rIns="0" bIns="0" rtlCol="0" anchor="t"/>
          <a:lstStyle/>
          <a:p>
            <a:pPr marL="0" indent="0" algn="l">
              <a:lnSpc>
                <a:spcPts val="2600"/>
              </a:lnSpc>
              <a:buNone/>
            </a:pPr>
            <a:r>
              <a:rPr lang="en-US" sz="2200" b="1" dirty="0">
                <a:latin typeface="Times New Roman" panose="02020603050405020304" pitchFamily="18" charset="0"/>
                <a:ea typeface="Tomorrow" pitchFamily="34" charset="-122"/>
                <a:cs typeface="Times New Roman" panose="02020603050405020304" pitchFamily="18" charset="0"/>
              </a:rPr>
              <a:t>Robotics</a:t>
            </a:r>
            <a:endParaRPr lang="en-US" sz="2200" b="1" dirty="0">
              <a:latin typeface="Times New Roman" panose="02020603050405020304" pitchFamily="18" charset="0"/>
              <a:cs typeface="Times New Roman" panose="02020603050405020304" pitchFamily="18" charset="0"/>
            </a:endParaRPr>
          </a:p>
        </p:txBody>
      </p:sp>
      <p:sp>
        <p:nvSpPr>
          <p:cNvPr id="9" name="Text 5"/>
          <p:cNvSpPr/>
          <p:nvPr/>
        </p:nvSpPr>
        <p:spPr>
          <a:xfrm>
            <a:off x="7473910" y="7289244"/>
            <a:ext cx="6415445" cy="338614"/>
          </a:xfrm>
          <a:prstGeom prst="rect">
            <a:avLst/>
          </a:prstGeom>
          <a:noFill/>
          <a:ln/>
        </p:spPr>
        <p:txBody>
          <a:bodyPr wrap="none" lIns="0" tIns="0" rIns="0" bIns="0" rtlCol="0" anchor="t"/>
          <a:lstStyle/>
          <a:p>
            <a:pPr marL="0" indent="0" algn="l">
              <a:lnSpc>
                <a:spcPts val="2650"/>
              </a:lnSpc>
              <a:buNone/>
            </a:pPr>
            <a:r>
              <a:rPr lang="en-US" sz="2000" dirty="0">
                <a:latin typeface="Times New Roman" panose="02020603050405020304" pitchFamily="18" charset="0"/>
                <a:ea typeface="Tomorrow" pitchFamily="34" charset="-122"/>
                <a:cs typeface="Times New Roman" panose="02020603050405020304" pitchFamily="18" charset="0"/>
              </a:rPr>
              <a:t>Planning and executing complex movements for robotic arms.</a:t>
            </a:r>
            <a:endParaRPr lang="en-US" sz="20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960B8C54-9921-0988-42C0-DF542B159DF0}"/>
              </a:ext>
            </a:extLst>
          </p:cNvPr>
          <p:cNvSpPr/>
          <p:nvPr/>
        </p:nvSpPr>
        <p:spPr>
          <a:xfrm>
            <a:off x="4809632" y="3969578"/>
            <a:ext cx="2166257" cy="1001486"/>
          </a:xfrm>
          <a:prstGeom prst="rect">
            <a:avLst/>
          </a:prstGeom>
          <a:solidFill>
            <a:srgbClr val="1C1C1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E0EA6E3-646B-160D-190C-415444673728}"/>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1657</TotalTime>
  <Words>953</Words>
  <Application>Microsoft Office PowerPoint</Application>
  <PresentationFormat>Custom</PresentationFormat>
  <Paragraphs>303</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Barlow Bold</vt:lpstr>
      <vt:lpstr>Tomorrow</vt:lpstr>
      <vt:lpstr>Montserrat</vt:lpstr>
      <vt:lpstr>Times New Roman</vt:lpstr>
      <vt:lpstr>Arial Rounded MT Bold</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Harita Joshi</cp:lastModifiedBy>
  <cp:revision>10</cp:revision>
  <dcterms:created xsi:type="dcterms:W3CDTF">2024-09-25T08:54:11Z</dcterms:created>
  <dcterms:modified xsi:type="dcterms:W3CDTF">2024-10-03T08:27:06Z</dcterms:modified>
</cp:coreProperties>
</file>